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36"/>
  </p:notesMasterIdLst>
  <p:sldIdLst>
    <p:sldId id="277" r:id="rId2"/>
    <p:sldId id="257" r:id="rId3"/>
    <p:sldId id="287" r:id="rId4"/>
    <p:sldId id="261" r:id="rId5"/>
    <p:sldId id="262" r:id="rId6"/>
    <p:sldId id="263" r:id="rId7"/>
    <p:sldId id="296" r:id="rId8"/>
    <p:sldId id="283" r:id="rId9"/>
    <p:sldId id="285" r:id="rId10"/>
    <p:sldId id="307" r:id="rId11"/>
    <p:sldId id="297" r:id="rId12"/>
    <p:sldId id="286" r:id="rId13"/>
    <p:sldId id="308" r:id="rId14"/>
    <p:sldId id="288" r:id="rId15"/>
    <p:sldId id="294" r:id="rId16"/>
    <p:sldId id="309" r:id="rId17"/>
    <p:sldId id="295" r:id="rId18"/>
    <p:sldId id="298" r:id="rId19"/>
    <p:sldId id="289" r:id="rId20"/>
    <p:sldId id="310" r:id="rId21"/>
    <p:sldId id="290" r:id="rId22"/>
    <p:sldId id="292" r:id="rId23"/>
    <p:sldId id="299" r:id="rId24"/>
    <p:sldId id="275" r:id="rId25"/>
    <p:sldId id="300" r:id="rId26"/>
    <p:sldId id="301" r:id="rId27"/>
    <p:sldId id="311" r:id="rId28"/>
    <p:sldId id="302" r:id="rId29"/>
    <p:sldId id="312" r:id="rId30"/>
    <p:sldId id="303" r:id="rId31"/>
    <p:sldId id="304" r:id="rId32"/>
    <p:sldId id="305" r:id="rId33"/>
    <p:sldId id="306" r:id="rId34"/>
    <p:sldId id="278" r:id="rId35"/>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apa" id="{D1B246BF-0FEB-45D9-8887-2276591AC3F1}">
          <p14:sldIdLst>
            <p14:sldId id="277"/>
          </p14:sldIdLst>
        </p14:section>
        <p14:section name="Contracapa" id="{36580881-7E0C-4271-99CC-210F26919098}">
          <p14:sldIdLst>
            <p14:sldId id="257"/>
          </p14:sldIdLst>
        </p14:section>
        <p14:section name="Sumário" id="{D59B822B-A715-455B-AACE-7965400C4E94}">
          <p14:sldIdLst>
            <p14:sldId id="287"/>
          </p14:sldIdLst>
        </p14:section>
        <p14:section name="Introdução" id="{8DC847E0-1F53-43EB-8A0E-5E92DA4FAAF5}">
          <p14:sldIdLst>
            <p14:sldId id="261"/>
          </p14:sldIdLst>
        </p14:section>
        <p14:section name="Capítulo 1: Configurando o Ambiente de Desenvolvimento" id="{0D5D206F-2FD4-4BE2-B91E-3B000B7A9808}">
          <p14:sldIdLst>
            <p14:sldId id="262"/>
            <p14:sldId id="263"/>
          </p14:sldIdLst>
        </p14:section>
        <p14:section name="Capítulo 2: Criando o Projeto" id="{21B7E923-9403-4085-A923-2660F2738ACB}">
          <p14:sldIdLst>
            <p14:sldId id="296"/>
            <p14:sldId id="283"/>
            <p14:sldId id="285"/>
            <p14:sldId id="307"/>
          </p14:sldIdLst>
        </p14:section>
        <p14:section name="Capítulo 3: Criando a Interface do Usuário" id="{3BC906D0-DCA1-4310-8F8C-822C21406802}">
          <p14:sldIdLst>
            <p14:sldId id="297"/>
            <p14:sldId id="286"/>
            <p14:sldId id="308"/>
            <p14:sldId id="288"/>
            <p14:sldId id="294"/>
            <p14:sldId id="309"/>
            <p14:sldId id="295"/>
          </p14:sldIdLst>
        </p14:section>
        <p14:section name="Capítulo 4: Criando a Lógica do Aplicativo" id="{2EFF6A56-4605-4F77-B918-98A9FF7A4C17}">
          <p14:sldIdLst>
            <p14:sldId id="298"/>
            <p14:sldId id="289"/>
            <p14:sldId id="310"/>
            <p14:sldId id="290"/>
            <p14:sldId id="292"/>
          </p14:sldIdLst>
        </p14:section>
        <p14:section name="Capítulo 5: Testando o Aplicativo" id="{F4F4002D-2E38-4EB5-91E4-A49E5F7BC6C0}">
          <p14:sldIdLst>
            <p14:sldId id="299"/>
            <p14:sldId id="275"/>
            <p14:sldId id="300"/>
            <p14:sldId id="301"/>
            <p14:sldId id="311"/>
            <p14:sldId id="302"/>
            <p14:sldId id="312"/>
            <p14:sldId id="303"/>
            <p14:sldId id="304"/>
            <p14:sldId id="305"/>
            <p14:sldId id="306"/>
          </p14:sldIdLst>
        </p14:section>
        <p14:section name="Agradecimentos" id="{F498906E-7D3C-4393-947A-78C6E33A44F3}">
          <p14:sldIdLst>
            <p14:sldId id="278"/>
          </p14:sldIdLst>
        </p14:section>
      </p14:sectionLst>
    </p:ext>
    <p:ext uri="{EFAFB233-063F-42B5-8137-9DF3F51BA10A}">
      <p15:sldGuideLst xmlns:p15="http://schemas.microsoft.com/office/powerpoint/2012/main">
        <p15:guide id="1" orient="horz" pos="4009" userDrawn="1">
          <p15:clr>
            <a:srgbClr val="A4A3A4"/>
          </p15:clr>
        </p15:guide>
        <p15:guide id="2" pos="29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3A44"/>
    <a:srgbClr val="183A46"/>
    <a:srgbClr val="27394D"/>
    <a:srgbClr val="1B3045"/>
    <a:srgbClr val="1A3043"/>
    <a:srgbClr val="13BF34"/>
    <a:srgbClr val="25B41E"/>
    <a:srgbClr val="259325"/>
    <a:srgbClr val="1F5B2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4" autoAdjust="0"/>
    <p:restoredTop sz="96323" autoAdjust="0"/>
  </p:normalViewPr>
  <p:slideViewPr>
    <p:cSldViewPr snapToGrid="0">
      <p:cViewPr varScale="1">
        <p:scale>
          <a:sx n="57" d="100"/>
          <a:sy n="57" d="100"/>
        </p:scale>
        <p:origin x="3048" y="42"/>
      </p:cViewPr>
      <p:guideLst>
        <p:guide orient="horz" pos="4009"/>
        <p:guide pos="2956"/>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7B4C43-B70E-46CA-8E40-8E629E58AB5E}" type="datetimeFigureOut">
              <a:rPr lang="pt-BR" smtClean="0"/>
              <a:t>02/06/2024</a:t>
            </a:fld>
            <a:endParaRPr lang="pt-BR" dirty="0"/>
          </a:p>
        </p:txBody>
      </p:sp>
      <p:sp>
        <p:nvSpPr>
          <p:cNvPr id="4" name="Espaço Reservado para Imagem de Slide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B6E1F2E-FD53-47C5-B184-F6D9A94DA425}" type="slidenum">
              <a:rPr lang="pt-BR" smtClean="0"/>
              <a:t>‹nº›</a:t>
            </a:fld>
            <a:endParaRPr lang="pt-BR" dirty="0"/>
          </a:p>
        </p:txBody>
      </p:sp>
    </p:spTree>
    <p:extLst>
      <p:ext uri="{BB962C8B-B14F-4D97-AF65-F5344CB8AC3E}">
        <p14:creationId xmlns:p14="http://schemas.microsoft.com/office/powerpoint/2010/main" val="11544009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pt-BR"/>
              <a:t>Clique para editar o título Mestre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31335C97-26EA-4BDA-B279-050C751ED58D}" type="datetime1">
              <a:rPr lang="pt-BR" smtClean="0"/>
              <a:t>02/06/2024</a:t>
            </a:fld>
            <a:endParaRPr lang="pt-BR" dirty="0"/>
          </a:p>
        </p:txBody>
      </p:sp>
      <p:sp>
        <p:nvSpPr>
          <p:cNvPr id="5" name="Footer Placeholder 4"/>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3389760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FB194051-1270-434F-80FB-1164812E9273}" type="datetime1">
              <a:rPr lang="pt-BR" smtClean="0"/>
              <a:t>02/06/2024</a:t>
            </a:fld>
            <a:endParaRPr lang="pt-BR" dirty="0"/>
          </a:p>
        </p:txBody>
      </p:sp>
      <p:sp>
        <p:nvSpPr>
          <p:cNvPr id="5" name="Footer Placeholder 4"/>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174040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0EDC3D3-F34C-4507-8EF3-24A6C66EDB0E}" type="datetime1">
              <a:rPr lang="pt-BR" smtClean="0"/>
              <a:t>02/06/2024</a:t>
            </a:fld>
            <a:endParaRPr lang="pt-BR" dirty="0"/>
          </a:p>
        </p:txBody>
      </p:sp>
      <p:sp>
        <p:nvSpPr>
          <p:cNvPr id="5" name="Footer Placeholder 4"/>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2516996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962E8EAC-3AEA-4446-A0C6-C8FC3D478795}" type="datetime1">
              <a:rPr lang="pt-BR" smtClean="0"/>
              <a:t>02/06/2024</a:t>
            </a:fld>
            <a:endParaRPr lang="pt-BR" dirty="0"/>
          </a:p>
        </p:txBody>
      </p:sp>
      <p:sp>
        <p:nvSpPr>
          <p:cNvPr id="5" name="Footer Placeholder 4"/>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3224062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pt-BR"/>
              <a:t>Clique para editar o título Mestre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E39AA6BC-DBFE-4719-BAEE-CB8446BCE953}" type="datetime1">
              <a:rPr lang="pt-BR" smtClean="0"/>
              <a:t>02/06/2024</a:t>
            </a:fld>
            <a:endParaRPr lang="pt-BR" dirty="0"/>
          </a:p>
        </p:txBody>
      </p:sp>
      <p:sp>
        <p:nvSpPr>
          <p:cNvPr id="5" name="Footer Placeholder 4"/>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65239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3D391748-5FFF-4D31-BECE-E23A596AF605}" type="datetime1">
              <a:rPr lang="pt-BR" smtClean="0"/>
              <a:t>02/06/2024</a:t>
            </a:fld>
            <a:endParaRPr lang="pt-BR" dirty="0"/>
          </a:p>
        </p:txBody>
      </p:sp>
      <p:sp>
        <p:nvSpPr>
          <p:cNvPr id="6" name="Footer Placeholder 5"/>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7" name="Slide Number Placeholder 6"/>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2708103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4" name="Content Placeholder 3"/>
          <p:cNvSpPr>
            <a:spLocks noGrp="1"/>
          </p:cNvSpPr>
          <p:nvPr>
            <p:ph sz="half" idx="2"/>
          </p:nvPr>
        </p:nvSpPr>
        <p:spPr>
          <a:xfrm>
            <a:off x="661334" y="4676140"/>
            <a:ext cx="4061757"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pt-BR"/>
              <a:t>Clique para editar os estilos de texto Mestres</a:t>
            </a:r>
          </a:p>
        </p:txBody>
      </p:sp>
      <p:sp>
        <p:nvSpPr>
          <p:cNvPr id="6" name="Content Placeholder 5"/>
          <p:cNvSpPr>
            <a:spLocks noGrp="1"/>
          </p:cNvSpPr>
          <p:nvPr>
            <p:ph sz="quarter" idx="4"/>
          </p:nvPr>
        </p:nvSpPr>
        <p:spPr>
          <a:xfrm>
            <a:off x="4860608" y="4676140"/>
            <a:ext cx="4081761" cy="687789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175AA0D3-F88E-4DF7-BA84-3AE6513137C1}" type="datetime1">
              <a:rPr lang="pt-BR" smtClean="0"/>
              <a:t>02/06/2024</a:t>
            </a:fld>
            <a:endParaRPr lang="pt-BR" dirty="0"/>
          </a:p>
        </p:txBody>
      </p:sp>
      <p:sp>
        <p:nvSpPr>
          <p:cNvPr id="8" name="Footer Placeholder 7"/>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9" name="Slide Number Placeholder 8"/>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108415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0CDAE11C-8B3F-43DE-847D-EE297A3A37B6}" type="datetime1">
              <a:rPr lang="pt-BR" smtClean="0"/>
              <a:t>02/06/2024</a:t>
            </a:fld>
            <a:endParaRPr lang="pt-BR" dirty="0"/>
          </a:p>
        </p:txBody>
      </p:sp>
      <p:sp>
        <p:nvSpPr>
          <p:cNvPr id="4" name="Footer Placeholder 3"/>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5" name="Slide Number Placeholder 4"/>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2075009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CBB0AF-DB30-4BA9-8CA8-5A9E239FD2C6}" type="datetime1">
              <a:rPr lang="pt-BR" smtClean="0"/>
              <a:t>02/06/2024</a:t>
            </a:fld>
            <a:endParaRPr lang="pt-BR" dirty="0"/>
          </a:p>
        </p:txBody>
      </p:sp>
      <p:sp>
        <p:nvSpPr>
          <p:cNvPr id="3" name="Footer Placeholder 2"/>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4" name="Slide Number Placeholder 3"/>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760660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355943C-C752-4CF3-84AD-0CBE5A1FDDFE}" type="datetime1">
              <a:rPr lang="pt-BR" smtClean="0"/>
              <a:t>02/06/2024</a:t>
            </a:fld>
            <a:endParaRPr lang="pt-BR" dirty="0"/>
          </a:p>
        </p:txBody>
      </p:sp>
      <p:sp>
        <p:nvSpPr>
          <p:cNvPr id="6" name="Footer Placeholder 5"/>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7" name="Slide Number Placeholder 6"/>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4232945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pt-BR" dirty="0"/>
              <a:t>Clique no ícone para adicionar uma imagem</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4AA8EA96-B88B-4493-89BD-B06DBD47D88B}" type="datetime1">
              <a:rPr lang="pt-BR" smtClean="0"/>
              <a:t>02/06/2024</a:t>
            </a:fld>
            <a:endParaRPr lang="pt-BR" dirty="0"/>
          </a:p>
        </p:txBody>
      </p:sp>
      <p:sp>
        <p:nvSpPr>
          <p:cNvPr id="6" name="Footer Placeholder 5"/>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7" name="Slide Number Placeholder 6"/>
          <p:cNvSpPr>
            <a:spLocks noGrp="1"/>
          </p:cNvSpPr>
          <p:nvPr>
            <p:ph type="sldNum" sz="quarter" idx="12"/>
          </p:nvPr>
        </p:nvSpPr>
        <p:spPr/>
        <p:txBody>
          <a:bodyPr/>
          <a:lstStyle/>
          <a:p>
            <a:fld id="{C7304A55-5384-4D5C-8C5E-5FC4CD2714B2}" type="slidenum">
              <a:rPr lang="pt-BR" smtClean="0"/>
              <a:t>‹nº›</a:t>
            </a:fld>
            <a:endParaRPr lang="pt-BR" dirty="0"/>
          </a:p>
        </p:txBody>
      </p:sp>
    </p:spTree>
    <p:extLst>
      <p:ext uri="{BB962C8B-B14F-4D97-AF65-F5344CB8AC3E}">
        <p14:creationId xmlns:p14="http://schemas.microsoft.com/office/powerpoint/2010/main" val="1284057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38BA8A5A-FA16-49AD-ADA4-D8F668C84A5F}" type="datetime1">
              <a:rPr lang="pt-BR" smtClean="0"/>
              <a:t>02/06/2024</a:t>
            </a:fld>
            <a:endParaRPr lang="pt-BR" dirty="0"/>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r>
              <a:rPr lang="pt-BR"/>
              <a:t>Android para Todes - Guia Inclusivo para a Criação do Seu Primeiro Aplicativo</a:t>
            </a:r>
            <a:endParaRPr lang="pt-BR" dirty="0"/>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C7304A55-5384-4D5C-8C5E-5FC4CD2714B2}" type="slidenum">
              <a:rPr lang="pt-BR" smtClean="0"/>
              <a:t>‹nº›</a:t>
            </a:fld>
            <a:endParaRPr lang="pt-BR" dirty="0"/>
          </a:p>
        </p:txBody>
      </p:sp>
    </p:spTree>
    <p:extLst>
      <p:ext uri="{BB962C8B-B14F-4D97-AF65-F5344CB8AC3E}">
        <p14:creationId xmlns:p14="http://schemas.microsoft.com/office/powerpoint/2010/main" val="26671765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hyperlink" Target="https://developer.android.com/studio/run/device" TargetMode="Externa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slide" Target="slide34.xml"/><Relationship Id="rId3" Type="http://schemas.openxmlformats.org/officeDocument/2006/relationships/slide" Target="slide5.xml"/><Relationship Id="rId7" Type="http://schemas.openxmlformats.org/officeDocument/2006/relationships/slide" Target="slide23.xml"/><Relationship Id="rId2" Type="http://schemas.openxmlformats.org/officeDocument/2006/relationships/slide" Target="slide4.xml"/><Relationship Id="rId1" Type="http://schemas.openxmlformats.org/officeDocument/2006/relationships/slideLayout" Target="../slideLayouts/slideLayout7.xml"/><Relationship Id="rId6" Type="http://schemas.openxmlformats.org/officeDocument/2006/relationships/slide" Target="slide18.xml"/><Relationship Id="rId5" Type="http://schemas.openxmlformats.org/officeDocument/2006/relationships/slide" Target="slide11.xml"/><Relationship Id="rId4" Type="http://schemas.openxmlformats.org/officeDocument/2006/relationships/slide" Target="slide7.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paulajustino" TargetMode="External"/><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hyperlink" Target="https://www.linkedin.com/in/paulaeduardajustino/"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developer.android.com/studio"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ndo-capa">
            <a:extLst>
              <a:ext uri="{FF2B5EF4-FFF2-40B4-BE49-F238E27FC236}">
                <a16:creationId xmlns:a16="http://schemas.microsoft.com/office/drawing/2014/main" id="{09426A12-91C7-3EC6-CCEF-43D1416436C8}"/>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p:nvSpPr>
        <p:spPr>
          <a:xfrm>
            <a:off x="0" y="0"/>
            <a:ext cx="9601200" cy="12801600"/>
          </a:xfrm>
          <a:prstGeom prst="rect">
            <a:avLst/>
          </a:prstGeom>
          <a:solidFill>
            <a:srgbClr val="183A4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titulo-capa">
            <a:extLst>
              <a:ext uri="{FF2B5EF4-FFF2-40B4-BE49-F238E27FC236}">
                <a16:creationId xmlns:a16="http://schemas.microsoft.com/office/drawing/2014/main" id="{405E271E-8CFF-CCCB-4F3B-459CD541BBCF}"/>
              </a:ext>
            </a:extLst>
          </p:cNvPr>
          <p:cNvSpPr txBox="1">
            <a:spLocks noGrp="1" noRot="1" noMove="1" noResize="1" noEditPoints="1" noAdjustHandles="1" noChangeArrowheads="1" noChangeShapeType="1"/>
          </p:cNvSpPr>
          <p:nvPr>
            <p:ph type="title" idx="4294967295"/>
          </p:nvPr>
        </p:nvSpPr>
        <p:spPr>
          <a:xfrm>
            <a:off x="310243" y="360982"/>
            <a:ext cx="9486900" cy="132343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pt-BR" sz="8000" b="1" i="0" u="none" strike="noStrike" kern="1200" cap="none" spc="50" normalizeH="0" baseline="0" noProof="0" dirty="0">
                <a:ln w="0"/>
                <a:solidFill>
                  <a:schemeClr val="bg1"/>
                </a:solidFill>
                <a:effectLst>
                  <a:innerShdw blurRad="63500" dist="50800" dir="13500000">
                    <a:srgbClr val="000000">
                      <a:alpha val="50000"/>
                    </a:srgbClr>
                  </a:innerShdw>
                </a:effectLst>
                <a:uLnTx/>
                <a:uFillTx/>
                <a:latin typeface="Impact" panose="020B0806030902050204" pitchFamily="34" charset="0"/>
                <a:ea typeface="+mn-ea"/>
                <a:cs typeface="+mn-cs"/>
              </a:rPr>
              <a:t>ANDROID PARA TODES</a:t>
            </a:r>
          </a:p>
        </p:txBody>
      </p:sp>
      <p:sp>
        <p:nvSpPr>
          <p:cNvPr id="7" name="subtitulo-capa">
            <a:extLst>
              <a:ext uri="{FF2B5EF4-FFF2-40B4-BE49-F238E27FC236}">
                <a16:creationId xmlns:a16="http://schemas.microsoft.com/office/drawing/2014/main" id="{0540AFCB-DAC8-3F5B-9FBF-99E7CD14A2D3}"/>
              </a:ext>
            </a:extLst>
          </p:cNvPr>
          <p:cNvSpPr txBox="1">
            <a:spLocks noGrp="1" noRot="1" noMove="1" noResize="1" noEditPoints="1" noAdjustHandles="1" noChangeArrowheads="1" noChangeShapeType="1"/>
          </p:cNvSpPr>
          <p:nvPr/>
        </p:nvSpPr>
        <p:spPr>
          <a:xfrm>
            <a:off x="-326572" y="1434686"/>
            <a:ext cx="9486900" cy="1323439"/>
          </a:xfrm>
          <a:prstGeom prst="rect">
            <a:avLst/>
          </a:prstGeom>
          <a:noFill/>
        </p:spPr>
        <p:txBody>
          <a:bodyPr wrap="square" rtlCol="0">
            <a:spAutoFit/>
          </a:bodyPr>
          <a:lstStyle/>
          <a:p>
            <a:pPr algn="r"/>
            <a:r>
              <a:rPr lang="pt-BR" sz="4000" dirty="0">
                <a:ln w="0"/>
                <a:solidFill>
                  <a:schemeClr val="bg1"/>
                </a:solidFill>
                <a:effectLst>
                  <a:outerShdw blurRad="38100" dist="19050" dir="2700000" algn="tl" rotWithShape="0">
                    <a:schemeClr val="dk1">
                      <a:alpha val="40000"/>
                    </a:schemeClr>
                  </a:outerShdw>
                </a:effectLst>
                <a:latin typeface="Impact" panose="020B0806030902050204" pitchFamily="34" charset="0"/>
              </a:rPr>
              <a:t>Guia Inclusivo para a Criação do Seu Primeiro Aplicativo</a:t>
            </a:r>
          </a:p>
        </p:txBody>
      </p:sp>
      <p:sp>
        <p:nvSpPr>
          <p:cNvPr id="8" name="nome-autora">
            <a:extLst>
              <a:ext uri="{FF2B5EF4-FFF2-40B4-BE49-F238E27FC236}">
                <a16:creationId xmlns:a16="http://schemas.microsoft.com/office/drawing/2014/main" id="{9AB3328F-2097-7016-F6C3-B7E7F05D0CAE}"/>
              </a:ext>
            </a:extLst>
          </p:cNvPr>
          <p:cNvSpPr txBox="1">
            <a:spLocks/>
          </p:cNvSpPr>
          <p:nvPr/>
        </p:nvSpPr>
        <p:spPr>
          <a:xfrm>
            <a:off x="7380514" y="2758125"/>
            <a:ext cx="1861457" cy="461665"/>
          </a:xfrm>
          <a:prstGeom prst="rect">
            <a:avLst/>
          </a:prstGeom>
          <a:noFill/>
        </p:spPr>
        <p:txBody>
          <a:bodyPr wrap="square" rtlCol="0">
            <a:spAutoFit/>
          </a:bodyPr>
          <a:lstStyle/>
          <a:p>
            <a:pPr algn="just"/>
            <a:r>
              <a:rPr lang="pt-BR" sz="2400" dirty="0">
                <a:solidFill>
                  <a:schemeClr val="bg1"/>
                </a:solidFill>
              </a:rPr>
              <a:t>Paula Justino</a:t>
            </a:r>
          </a:p>
        </p:txBody>
      </p:sp>
      <p:pic>
        <p:nvPicPr>
          <p:cNvPr id="5" name="imagem-capa" descr="A imagem apresenta uma representação estilizada e caricata de um robô em primeiro plano. O robô tem um esquema de cores vibrante com listras verdes, amarelas e laranjas em seu corpo, olhos brancos e antenas. Ele está em pé, com os braços ao lado do corpo. Atrás do robô, há uma paisagem urbana cheia de edifícios e estruturas de cores vivas, incluindo torres e arranha-céus que se erguem até o céu. O fundo também inclui vários elementos coloridos, como orbes flutuantes e formas geométricas em tons de rosa, roxo, azul e verde. O estilo geral da imagem lembra uma obra de arte digital com uma estética retro-futurista.">
            <a:extLst>
              <a:ext uri="{FF2B5EF4-FFF2-40B4-BE49-F238E27FC236}">
                <a16:creationId xmlns:a16="http://schemas.microsoft.com/office/drawing/2014/main" id="{465AFAC3-8E8D-9D6B-FD1C-29C0F7CEDFE0}"/>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t="1843"/>
          <a:stretch/>
        </p:blipFill>
        <p:spPr>
          <a:xfrm>
            <a:off x="0" y="3368842"/>
            <a:ext cx="9601200" cy="9424214"/>
          </a:xfrm>
          <a:prstGeom prst="rect">
            <a:avLst/>
          </a:prstGeom>
        </p:spPr>
      </p:pic>
    </p:spTree>
    <p:extLst>
      <p:ext uri="{BB962C8B-B14F-4D97-AF65-F5344CB8AC3E}">
        <p14:creationId xmlns:p14="http://schemas.microsoft.com/office/powerpoint/2010/main" val="1740380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a:extLst>
              <a:ext uri="{FF2B5EF4-FFF2-40B4-BE49-F238E27FC236}">
                <a16:creationId xmlns:a16="http://schemas.microsoft.com/office/drawing/2014/main" id="{8E17519F-33D9-7E15-32BA-A819C3FDB39D}"/>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35431"/>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O PROJETO</a:t>
            </a:r>
          </a:p>
        </p:txBody>
      </p:sp>
      <p:sp>
        <p:nvSpPr>
          <p:cNvPr id="17" name="componente_texto">
            <a:extLst>
              <a:ext uri="{FF2B5EF4-FFF2-40B4-BE49-F238E27FC236}">
                <a16:creationId xmlns:a16="http://schemas.microsoft.com/office/drawing/2014/main" id="{024E16E7-6498-F961-4B06-EFF43150E5DD}"/>
              </a:ext>
            </a:extLst>
          </p:cNvPr>
          <p:cNvSpPr txBox="1"/>
          <p:nvPr/>
        </p:nvSpPr>
        <p:spPr>
          <a:xfrm>
            <a:off x="1227221" y="2806320"/>
            <a:ext cx="7170820" cy="1200329"/>
          </a:xfrm>
          <a:prstGeom prst="rect">
            <a:avLst/>
          </a:prstGeom>
          <a:noFill/>
        </p:spPr>
        <p:txBody>
          <a:bodyPr wrap="square" rtlCol="0">
            <a:spAutoFit/>
          </a:bodyPr>
          <a:lstStyle/>
          <a:p>
            <a:pPr marL="457200" indent="-457200" algn="just">
              <a:buFont typeface="+mj-lt"/>
              <a:buAutoNum type="arabicPeriod" startAt="3"/>
            </a:pPr>
            <a:r>
              <a:rPr lang="pt-BR" sz="2400" dirty="0"/>
              <a:t>Dê um nome ao projeto (por exemplo: ToDoList); selecione a linguagem </a:t>
            </a:r>
            <a:r>
              <a:rPr lang="pt-BR" sz="2400" b="1" dirty="0"/>
              <a:t>Kotlin</a:t>
            </a:r>
            <a:r>
              <a:rPr lang="pt-BR" sz="2400" dirty="0"/>
              <a:t>, e depois clique em </a:t>
            </a:r>
            <a:r>
              <a:rPr lang="pt-BR" sz="2400" b="1" dirty="0"/>
              <a:t>Finish</a:t>
            </a:r>
            <a:r>
              <a:rPr lang="pt-BR" sz="2400" dirty="0"/>
              <a:t>.</a:t>
            </a:r>
          </a:p>
        </p:txBody>
      </p:sp>
      <p:pic>
        <p:nvPicPr>
          <p:cNvPr id="11" name="Imagem 10" descr="Captura de tela da interface de New Project do Android Studio, com os campos &quot;Name&quot;, &quot;Build configuration language&quot; e o botão &quot;Finish&quot; sublinhados em vermelho.">
            <a:extLst>
              <a:ext uri="{FF2B5EF4-FFF2-40B4-BE49-F238E27FC236}">
                <a16:creationId xmlns:a16="http://schemas.microsoft.com/office/drawing/2014/main" id="{77059A7C-2685-CE69-BC32-F790C0EF4438}"/>
              </a:ext>
            </a:extLst>
          </p:cNvPr>
          <p:cNvPicPr>
            <a:picLocks noChangeAspect="1"/>
          </p:cNvPicPr>
          <p:nvPr/>
        </p:nvPicPr>
        <p:blipFill rotWithShape="1">
          <a:blip r:embed="rId2">
            <a:extLst>
              <a:ext uri="{28A0092B-C50C-407E-A947-70E740481C1C}">
                <a14:useLocalDpi xmlns:a14="http://schemas.microsoft.com/office/drawing/2010/main" val="0"/>
              </a:ext>
            </a:extLst>
          </a:blip>
          <a:srcRect l="1" r="1802"/>
          <a:stretch/>
        </p:blipFill>
        <p:spPr>
          <a:xfrm>
            <a:off x="1910316" y="4006649"/>
            <a:ext cx="6361617" cy="4354665"/>
          </a:xfrm>
          <a:prstGeom prst="rect">
            <a:avLst/>
          </a:prstGeom>
        </p:spPr>
      </p:pic>
      <p:sp>
        <p:nvSpPr>
          <p:cNvPr id="15" name="Espaço Reservado para Rodapé 14">
            <a:extLst>
              <a:ext uri="{FF2B5EF4-FFF2-40B4-BE49-F238E27FC236}">
                <a16:creationId xmlns:a16="http://schemas.microsoft.com/office/drawing/2014/main" id="{47970CD3-7881-B7C3-21A6-8AAD65ED43B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6" name="Espaço Reservado para Número de Slide 15">
            <a:extLst>
              <a:ext uri="{FF2B5EF4-FFF2-40B4-BE49-F238E27FC236}">
                <a16:creationId xmlns:a16="http://schemas.microsoft.com/office/drawing/2014/main" id="{B430D854-D304-D455-F1C2-8E6B43A7443E}"/>
              </a:ext>
            </a:extLst>
          </p:cNvPr>
          <p:cNvSpPr>
            <a:spLocks noGrp="1"/>
          </p:cNvSpPr>
          <p:nvPr>
            <p:ph type="sldNum" sz="quarter" idx="12"/>
          </p:nvPr>
        </p:nvSpPr>
        <p:spPr/>
        <p:txBody>
          <a:bodyPr/>
          <a:lstStyle/>
          <a:p>
            <a:fld id="{C7304A55-5384-4D5C-8C5E-5FC4CD2714B2}" type="slidenum">
              <a:rPr lang="pt-BR" smtClean="0"/>
              <a:t>10</a:t>
            </a:fld>
            <a:endParaRPr lang="pt-BR" dirty="0"/>
          </a:p>
        </p:txBody>
      </p:sp>
      <p:sp>
        <p:nvSpPr>
          <p:cNvPr id="4" name="CaixaDeTexto 3">
            <a:extLst>
              <a:ext uri="{FF2B5EF4-FFF2-40B4-BE49-F238E27FC236}">
                <a16:creationId xmlns:a16="http://schemas.microsoft.com/office/drawing/2014/main" id="{8DAA86C8-A1BC-9DF7-C4D0-0A1764312D8D}"/>
              </a:ext>
            </a:extLst>
          </p:cNvPr>
          <p:cNvSpPr txBox="1"/>
          <p:nvPr/>
        </p:nvSpPr>
        <p:spPr>
          <a:xfrm>
            <a:off x="1910316" y="8361314"/>
            <a:ext cx="6361617"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3: Interface de New Project do Android Studio, com os campos “Name”, “Build configuration language” e o botão “Finish” sublinhados em vermelho. Fonte: Captura de tela do Android Studio, 2024. </a:t>
            </a:r>
          </a:p>
        </p:txBody>
      </p:sp>
    </p:spTree>
    <p:extLst>
      <p:ext uri="{BB962C8B-B14F-4D97-AF65-F5344CB8AC3E}">
        <p14:creationId xmlns:p14="http://schemas.microsoft.com/office/powerpoint/2010/main" val="3208199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5CA01F0F-E68D-7133-3D3B-8006D27E7F20}"/>
              </a:ext>
              <a:ext uri="{C183D7F6-B498-43B3-948B-1728B52AA6E4}">
                <adec:decorative xmlns:adec="http://schemas.microsoft.com/office/drawing/2017/decorative" val="1"/>
              </a:ext>
            </a:extLst>
          </p:cNvPr>
          <p:cNvSpPr/>
          <p:nvPr/>
        </p:nvSpPr>
        <p:spPr>
          <a:xfrm>
            <a:off x="0" y="0"/>
            <a:ext cx="9601200" cy="134994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090B05DA-D027-E701-5F90-A7B9C3AD1848}"/>
              </a:ext>
            </a:extLst>
          </p:cNvPr>
          <p:cNvSpPr txBox="1"/>
          <p:nvPr/>
        </p:nvSpPr>
        <p:spPr>
          <a:xfrm>
            <a:off x="4104325" y="8697605"/>
            <a:ext cx="1392543" cy="1446550"/>
          </a:xfrm>
          <a:prstGeom prst="rect">
            <a:avLst/>
          </a:prstGeom>
          <a:noFill/>
          <a:ln>
            <a:solidFill>
              <a:schemeClr val="tx1"/>
            </a:solidFill>
          </a:ln>
        </p:spPr>
        <p:txBody>
          <a:bodyPr wrap="square" rtlCol="0">
            <a:spAutoFit/>
          </a:bodyPr>
          <a:lstStyle/>
          <a:p>
            <a:r>
              <a:rPr lang="pt-BR" sz="8800" dirty="0">
                <a:ln>
                  <a:solidFill>
                    <a:schemeClr val="bg1"/>
                  </a:solidFill>
                </a:ln>
                <a:noFill/>
                <a:latin typeface="Impact" panose="020B0806030902050204" pitchFamily="34" charset="0"/>
              </a:rPr>
              <a:t>03</a:t>
            </a:r>
          </a:p>
        </p:txBody>
      </p:sp>
      <p:sp>
        <p:nvSpPr>
          <p:cNvPr id="5" name="Retângulo 4">
            <a:extLst>
              <a:ext uri="{FF2B5EF4-FFF2-40B4-BE49-F238E27FC236}">
                <a16:creationId xmlns:a16="http://schemas.microsoft.com/office/drawing/2014/main" id="{0BD0F1B7-79FC-C006-91D2-D88B91D2EA56}"/>
              </a:ext>
              <a:ext uri="{C183D7F6-B498-43B3-948B-1728B52AA6E4}">
                <adec:decorative xmlns:adec="http://schemas.microsoft.com/office/drawing/2017/decorative" val="1"/>
              </a:ext>
            </a:extLst>
          </p:cNvPr>
          <p:cNvSpPr/>
          <p:nvPr/>
        </p:nvSpPr>
        <p:spPr>
          <a:xfrm>
            <a:off x="1215190" y="12228139"/>
            <a:ext cx="7170820" cy="123111"/>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Título 7">
            <a:extLst>
              <a:ext uri="{FF2B5EF4-FFF2-40B4-BE49-F238E27FC236}">
                <a16:creationId xmlns:a16="http://schemas.microsoft.com/office/drawing/2014/main" id="{6EA9968A-A30B-F913-A1A4-9C76A6E4EB2F}"/>
              </a:ext>
            </a:extLst>
          </p:cNvPr>
          <p:cNvSpPr>
            <a:spLocks noGrp="1"/>
          </p:cNvSpPr>
          <p:nvPr>
            <p:ph type="title" idx="4294967295"/>
          </p:nvPr>
        </p:nvSpPr>
        <p:spPr>
          <a:xfrm>
            <a:off x="660080" y="10144155"/>
            <a:ext cx="8281035" cy="2062103"/>
          </a:xfrm>
        </p:spPr>
        <p:txBody>
          <a:bodyPr>
            <a:normAutofit/>
          </a:bodyPr>
          <a:lstStyle/>
          <a:p>
            <a:pPr lvl="0" algn="ctr" defTabSz="457200">
              <a:lnSpc>
                <a:spcPct val="100000"/>
              </a:lnSpc>
              <a:spcBef>
                <a:spcPts val="0"/>
              </a:spcBef>
            </a:pPr>
            <a:r>
              <a:rPr lang="pt-BR" sz="6400" dirty="0">
                <a:solidFill>
                  <a:prstClr val="white"/>
                </a:solidFill>
                <a:latin typeface="Impact" panose="020B0806030902050204" pitchFamily="34" charset="0"/>
                <a:ea typeface="+mn-ea"/>
                <a:cs typeface="+mn-cs"/>
              </a:rPr>
              <a:t>CRIANDO A INTERFACE </a:t>
            </a:r>
            <a:br>
              <a:rPr lang="pt-BR" sz="6400" dirty="0">
                <a:solidFill>
                  <a:prstClr val="white"/>
                </a:solidFill>
                <a:latin typeface="Impact" panose="020B0806030902050204" pitchFamily="34" charset="0"/>
                <a:ea typeface="+mn-ea"/>
                <a:cs typeface="+mn-cs"/>
              </a:rPr>
            </a:br>
            <a:r>
              <a:rPr lang="pt-BR" sz="6400" dirty="0">
                <a:solidFill>
                  <a:prstClr val="white"/>
                </a:solidFill>
                <a:latin typeface="Impact" panose="020B0806030902050204" pitchFamily="34" charset="0"/>
                <a:ea typeface="+mn-ea"/>
                <a:cs typeface="+mn-cs"/>
              </a:rPr>
              <a:t>DO USUÁRIO</a:t>
            </a:r>
            <a:endParaRPr lang="pt-BR" dirty="0"/>
          </a:p>
        </p:txBody>
      </p:sp>
    </p:spTree>
    <p:extLst>
      <p:ext uri="{BB962C8B-B14F-4D97-AF65-F5344CB8AC3E}">
        <p14:creationId xmlns:p14="http://schemas.microsoft.com/office/powerpoint/2010/main" val="1218333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BF2B4F2B-1A29-E099-9A9E-12854BC1E6E9}"/>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4"/>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4" name="componente_texto">
            <a:extLst>
              <a:ext uri="{FF2B5EF4-FFF2-40B4-BE49-F238E27FC236}">
                <a16:creationId xmlns:a16="http://schemas.microsoft.com/office/drawing/2014/main" id="{0BBEBFE7-D4EA-F3C5-D9B0-00177DF2CC84}"/>
              </a:ext>
            </a:extLst>
          </p:cNvPr>
          <p:cNvSpPr txBox="1"/>
          <p:nvPr/>
        </p:nvSpPr>
        <p:spPr>
          <a:xfrm>
            <a:off x="1227221" y="2817948"/>
            <a:ext cx="7170820" cy="584775"/>
          </a:xfrm>
          <a:prstGeom prst="rect">
            <a:avLst/>
          </a:prstGeom>
          <a:noFill/>
        </p:spPr>
        <p:txBody>
          <a:bodyPr wrap="square" rtlCol="0">
            <a:spAutoFit/>
          </a:bodyPr>
          <a:lstStyle/>
          <a:p>
            <a:r>
              <a:rPr lang="pt-BR" sz="3200" b="1" dirty="0">
                <a:latin typeface="+mj-lt"/>
              </a:rPr>
              <a:t>ADICIONANDO UM LAYOUT SIMPLES</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3535255"/>
            <a:ext cx="7170820" cy="3046988"/>
          </a:xfrm>
          <a:prstGeom prst="rect">
            <a:avLst/>
          </a:prstGeom>
          <a:noFill/>
        </p:spPr>
        <p:txBody>
          <a:bodyPr wrap="square" rtlCol="0">
            <a:spAutoFit/>
          </a:bodyPr>
          <a:lstStyle/>
          <a:p>
            <a:pPr algn="just"/>
            <a:r>
              <a:rPr lang="pt-BR" sz="2400" b="1" dirty="0"/>
              <a:t>O que é uma interface? E um layout?</a:t>
            </a:r>
          </a:p>
          <a:p>
            <a:pPr algn="just"/>
            <a:endParaRPr lang="pt-BR" sz="2400" dirty="0"/>
          </a:p>
          <a:p>
            <a:pPr algn="just"/>
            <a:r>
              <a:rPr lang="pt-BR" sz="2400" dirty="0"/>
              <a:t>Uma </a:t>
            </a:r>
            <a:r>
              <a:rPr lang="pt-BR" sz="2400" b="1" dirty="0"/>
              <a:t>interface</a:t>
            </a:r>
            <a:r>
              <a:rPr lang="pt-BR" sz="2400" dirty="0"/>
              <a:t> representa uma tela do aplicativo. Onde as interações entre humano e aparelho acontecem. Ela é desenvolvida através de um </a:t>
            </a:r>
            <a:r>
              <a:rPr lang="pt-BR" sz="2400" b="1" dirty="0"/>
              <a:t>layout</a:t>
            </a:r>
            <a:r>
              <a:rPr lang="pt-BR" sz="2400" dirty="0"/>
              <a:t>, que define sua apresentação. Pense no layout como um esqueleto que organiza os elementos visuais da interface, como textos, botões, imagens, entre outros e outros.</a:t>
            </a:r>
          </a:p>
        </p:txBody>
      </p:sp>
      <p:sp>
        <p:nvSpPr>
          <p:cNvPr id="11" name="Espaço Reservado para Rodapé 10">
            <a:extLst>
              <a:ext uri="{FF2B5EF4-FFF2-40B4-BE49-F238E27FC236}">
                <a16:creationId xmlns:a16="http://schemas.microsoft.com/office/drawing/2014/main" id="{4EA5467D-F325-9AFD-7D9C-1B820CB9028D}"/>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2" name="Espaço Reservado para Número de Slide 11">
            <a:extLst>
              <a:ext uri="{FF2B5EF4-FFF2-40B4-BE49-F238E27FC236}">
                <a16:creationId xmlns:a16="http://schemas.microsoft.com/office/drawing/2014/main" id="{2F4E61F6-ED0C-FF19-99C8-94DD3642EB7C}"/>
              </a:ext>
            </a:extLst>
          </p:cNvPr>
          <p:cNvSpPr>
            <a:spLocks noGrp="1"/>
          </p:cNvSpPr>
          <p:nvPr>
            <p:ph type="sldNum" sz="quarter" idx="12"/>
          </p:nvPr>
        </p:nvSpPr>
        <p:spPr/>
        <p:txBody>
          <a:bodyPr/>
          <a:lstStyle/>
          <a:p>
            <a:fld id="{C7304A55-5384-4D5C-8C5E-5FC4CD2714B2}" type="slidenum">
              <a:rPr lang="pt-BR" smtClean="0"/>
              <a:t>12</a:t>
            </a:fld>
            <a:endParaRPr lang="pt-BR" dirty="0"/>
          </a:p>
        </p:txBody>
      </p:sp>
    </p:spTree>
    <p:extLst>
      <p:ext uri="{BB962C8B-B14F-4D97-AF65-F5344CB8AC3E}">
        <p14:creationId xmlns:p14="http://schemas.microsoft.com/office/powerpoint/2010/main" val="2831713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BF2B4F2B-1A29-E099-9A9E-12854BC1E6E9}"/>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4"/>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9403"/>
            <a:ext cx="7170820" cy="1938992"/>
          </a:xfrm>
          <a:prstGeom prst="rect">
            <a:avLst/>
          </a:prstGeom>
          <a:noFill/>
        </p:spPr>
        <p:txBody>
          <a:bodyPr wrap="square" rtlCol="0">
            <a:spAutoFit/>
          </a:bodyPr>
          <a:lstStyle/>
          <a:p>
            <a:pPr algn="just"/>
            <a:r>
              <a:rPr lang="pt-BR" sz="2400" b="1" dirty="0"/>
              <a:t>Passos para criar um layout:</a:t>
            </a:r>
          </a:p>
          <a:p>
            <a:pPr algn="just"/>
            <a:endParaRPr lang="pt-BR" sz="2400" b="1" dirty="0"/>
          </a:p>
          <a:p>
            <a:pPr marL="457200" indent="-457200" algn="just">
              <a:buFont typeface="+mj-lt"/>
              <a:buAutoNum type="arabicPeriod"/>
            </a:pPr>
            <a:r>
              <a:rPr lang="pt-BR" sz="2400" dirty="0"/>
              <a:t>No seu projeto, abra as pastas na seguinte ordem: </a:t>
            </a:r>
            <a:r>
              <a:rPr lang="pt-BR" sz="2400" b="1" dirty="0"/>
              <a:t>app</a:t>
            </a:r>
            <a:r>
              <a:rPr lang="pt-BR" sz="2400" dirty="0"/>
              <a:t>, </a:t>
            </a:r>
            <a:r>
              <a:rPr lang="pt-BR" sz="2400" b="1" dirty="0"/>
              <a:t>res</a:t>
            </a:r>
            <a:r>
              <a:rPr lang="pt-BR" sz="2400" dirty="0"/>
              <a:t> e </a:t>
            </a:r>
            <a:r>
              <a:rPr lang="pt-BR" sz="2400" b="1" dirty="0"/>
              <a:t>layout</a:t>
            </a:r>
            <a:r>
              <a:rPr lang="pt-BR" sz="2400" dirty="0"/>
              <a:t>. Depois, abra o arquivo </a:t>
            </a:r>
            <a:r>
              <a:rPr lang="pt-BR" sz="2400" b="1" dirty="0"/>
              <a:t>activity_main.xml</a:t>
            </a:r>
            <a:r>
              <a:rPr lang="pt-BR" sz="2400" dirty="0"/>
              <a:t>. Nele criaremos o layout. </a:t>
            </a:r>
            <a:endParaRPr lang="pt-BR" sz="2400" i="0" u="none" strike="noStrike" dirty="0">
              <a:effectLst/>
            </a:endParaRPr>
          </a:p>
        </p:txBody>
      </p:sp>
      <p:pic>
        <p:nvPicPr>
          <p:cNvPr id="10" name="Imagem 9" descr="Captura de tela da interface do Android Studio, exibindo o projeto ToDoList e a hierarquia de pastas dele. As pastas “app”, “res”, “layout” e o arquivo “activity_main.xml” estão abertos e sublinhados em vermelho.">
            <a:extLst>
              <a:ext uri="{FF2B5EF4-FFF2-40B4-BE49-F238E27FC236}">
                <a16:creationId xmlns:a16="http://schemas.microsoft.com/office/drawing/2014/main" id="{745FB59A-B66D-9528-C6F9-771145E760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162" y="4763037"/>
            <a:ext cx="6312602" cy="3913571"/>
          </a:xfrm>
          <a:prstGeom prst="rect">
            <a:avLst/>
          </a:prstGeom>
        </p:spPr>
      </p:pic>
      <p:sp>
        <p:nvSpPr>
          <p:cNvPr id="11" name="Espaço Reservado para Rodapé 10">
            <a:extLst>
              <a:ext uri="{FF2B5EF4-FFF2-40B4-BE49-F238E27FC236}">
                <a16:creationId xmlns:a16="http://schemas.microsoft.com/office/drawing/2014/main" id="{4EA5467D-F325-9AFD-7D9C-1B820CB9028D}"/>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2" name="Espaço Reservado para Número de Slide 11">
            <a:extLst>
              <a:ext uri="{FF2B5EF4-FFF2-40B4-BE49-F238E27FC236}">
                <a16:creationId xmlns:a16="http://schemas.microsoft.com/office/drawing/2014/main" id="{2F4E61F6-ED0C-FF19-99C8-94DD3642EB7C}"/>
              </a:ext>
            </a:extLst>
          </p:cNvPr>
          <p:cNvSpPr>
            <a:spLocks noGrp="1"/>
          </p:cNvSpPr>
          <p:nvPr>
            <p:ph type="sldNum" sz="quarter" idx="12"/>
          </p:nvPr>
        </p:nvSpPr>
        <p:spPr/>
        <p:txBody>
          <a:bodyPr/>
          <a:lstStyle/>
          <a:p>
            <a:fld id="{C7304A55-5384-4D5C-8C5E-5FC4CD2714B2}" type="slidenum">
              <a:rPr lang="pt-BR" smtClean="0"/>
              <a:t>13</a:t>
            </a:fld>
            <a:endParaRPr lang="pt-BR" dirty="0"/>
          </a:p>
        </p:txBody>
      </p:sp>
      <p:sp>
        <p:nvSpPr>
          <p:cNvPr id="5" name="CaixaDeTexto 4">
            <a:extLst>
              <a:ext uri="{FF2B5EF4-FFF2-40B4-BE49-F238E27FC236}">
                <a16:creationId xmlns:a16="http://schemas.microsoft.com/office/drawing/2014/main" id="{82707521-2BBF-0A72-0D53-B3F8D1631D5D}"/>
              </a:ext>
            </a:extLst>
          </p:cNvPr>
          <p:cNvSpPr txBox="1"/>
          <p:nvPr/>
        </p:nvSpPr>
        <p:spPr>
          <a:xfrm>
            <a:off x="1897162" y="8676608"/>
            <a:ext cx="6312602"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4: Interface do Android Studio, exibindo o projeto ToDoList e a hierarquia de pastas dele. As pastas “app”, “res”, “layout” e o arquivo “activity_main.xml” estão abertos e sublinhados em vermelho. Fonte: Captura de tela do Android Studio, 2024. </a:t>
            </a:r>
          </a:p>
        </p:txBody>
      </p:sp>
    </p:spTree>
    <p:extLst>
      <p:ext uri="{BB962C8B-B14F-4D97-AF65-F5344CB8AC3E}">
        <p14:creationId xmlns:p14="http://schemas.microsoft.com/office/powerpoint/2010/main" val="2547583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tângulo 8">
            <a:extLst>
              <a:ext uri="{FF2B5EF4-FFF2-40B4-BE49-F238E27FC236}">
                <a16:creationId xmlns:a16="http://schemas.microsoft.com/office/drawing/2014/main" id="{2B0F6693-9169-823F-5631-CF6F1F3999AE}"/>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8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4063"/>
            <a:ext cx="7170820" cy="1200329"/>
          </a:xfrm>
          <a:prstGeom prst="rect">
            <a:avLst/>
          </a:prstGeom>
          <a:noFill/>
        </p:spPr>
        <p:txBody>
          <a:bodyPr wrap="square" rtlCol="0">
            <a:spAutoFit/>
          </a:bodyPr>
          <a:lstStyle/>
          <a:p>
            <a:pPr marL="457200" indent="-457200" algn="just">
              <a:buFont typeface="+mj-lt"/>
              <a:buAutoNum type="arabicPeriod" startAt="2"/>
            </a:pPr>
            <a:r>
              <a:rPr lang="pt-BR" sz="2400" dirty="0"/>
              <a:t>Apague todo o conteúdo pré-existente no arquivo e adicione o código abaixo. Não se apegue a tentar compreender cada linha desse código agora.</a:t>
            </a:r>
            <a:endParaRPr lang="pt-BR" sz="2400" i="0" u="none" strike="noStrike" dirty="0">
              <a:effectLst/>
            </a:endParaRPr>
          </a:p>
        </p:txBody>
      </p:sp>
      <p:pic>
        <p:nvPicPr>
          <p:cNvPr id="8" name="Imagem 7" descr="Captura de tela do código em formato xml, com a implementação do layout activity_main.xml do app TodoList. Os componentes usados são: LinearLayout, EditText, Button e RecyclerView.">
            <a:extLst>
              <a:ext uri="{FF2B5EF4-FFF2-40B4-BE49-F238E27FC236}">
                <a16:creationId xmlns:a16="http://schemas.microsoft.com/office/drawing/2014/main" id="{890A5F0C-33E8-C270-4DAF-7A8F6A1C4F74}"/>
              </a:ext>
            </a:extLst>
          </p:cNvPr>
          <p:cNvPicPr>
            <a:picLocks noChangeAspect="1"/>
          </p:cNvPicPr>
          <p:nvPr/>
        </p:nvPicPr>
        <p:blipFill rotWithShape="1">
          <a:blip r:embed="rId2">
            <a:extLst>
              <a:ext uri="{28A0092B-C50C-407E-A947-70E740481C1C}">
                <a14:useLocalDpi xmlns:a14="http://schemas.microsoft.com/office/drawing/2010/main" val="0"/>
              </a:ext>
            </a:extLst>
          </a:blip>
          <a:srcRect l="7106" t="6332" r="7614" b="6694"/>
          <a:stretch/>
        </p:blipFill>
        <p:spPr>
          <a:xfrm>
            <a:off x="2099685" y="4024392"/>
            <a:ext cx="5816252" cy="7146499"/>
          </a:xfrm>
          <a:prstGeom prst="rect">
            <a:avLst/>
          </a:prstGeom>
        </p:spPr>
      </p:pic>
      <p:sp>
        <p:nvSpPr>
          <p:cNvPr id="10" name="Espaço Reservado para Rodapé 9">
            <a:extLst>
              <a:ext uri="{FF2B5EF4-FFF2-40B4-BE49-F238E27FC236}">
                <a16:creationId xmlns:a16="http://schemas.microsoft.com/office/drawing/2014/main" id="{009FFE31-C1D1-06AA-AC38-1D918CB037D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1" name="Espaço Reservado para Número de Slide 10">
            <a:extLst>
              <a:ext uri="{FF2B5EF4-FFF2-40B4-BE49-F238E27FC236}">
                <a16:creationId xmlns:a16="http://schemas.microsoft.com/office/drawing/2014/main" id="{0B041525-A9F5-63B5-3531-307DA03C5EF9}"/>
              </a:ext>
            </a:extLst>
          </p:cNvPr>
          <p:cNvSpPr>
            <a:spLocks noGrp="1"/>
          </p:cNvSpPr>
          <p:nvPr>
            <p:ph type="sldNum" sz="quarter" idx="12"/>
          </p:nvPr>
        </p:nvSpPr>
        <p:spPr/>
        <p:txBody>
          <a:bodyPr/>
          <a:lstStyle/>
          <a:p>
            <a:fld id="{C7304A55-5384-4D5C-8C5E-5FC4CD2714B2}" type="slidenum">
              <a:rPr lang="pt-BR" smtClean="0"/>
              <a:t>14</a:t>
            </a:fld>
            <a:endParaRPr lang="pt-BR" dirty="0"/>
          </a:p>
        </p:txBody>
      </p:sp>
      <p:sp>
        <p:nvSpPr>
          <p:cNvPr id="4" name="CaixaDeTexto 3">
            <a:extLst>
              <a:ext uri="{FF2B5EF4-FFF2-40B4-BE49-F238E27FC236}">
                <a16:creationId xmlns:a16="http://schemas.microsoft.com/office/drawing/2014/main" id="{D4C1C8E4-78A2-6F60-ACF4-EEAA53003852}"/>
              </a:ext>
            </a:extLst>
          </p:cNvPr>
          <p:cNvSpPr txBox="1"/>
          <p:nvPr/>
        </p:nvSpPr>
        <p:spPr>
          <a:xfrm>
            <a:off x="2099685" y="11170891"/>
            <a:ext cx="5816252"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5: Código em formato </a:t>
            </a:r>
            <a:r>
              <a:rPr lang="pt-BR" sz="1400" dirty="0" err="1">
                <a:solidFill>
                  <a:schemeClr val="tx1">
                    <a:lumMod val="50000"/>
                    <a:lumOff val="50000"/>
                  </a:schemeClr>
                </a:solidFill>
                <a:latin typeface="+mj-lt"/>
              </a:rPr>
              <a:t>xml</a:t>
            </a:r>
            <a:r>
              <a:rPr lang="pt-BR" sz="1400" dirty="0">
                <a:solidFill>
                  <a:schemeClr val="tx1">
                    <a:lumMod val="50000"/>
                    <a:lumOff val="50000"/>
                  </a:schemeClr>
                </a:solidFill>
                <a:latin typeface="+mj-lt"/>
              </a:rPr>
              <a:t>, com a implementação do layout activity_main.xml do app ToDoList. Os componentes usados são: </a:t>
            </a:r>
            <a:r>
              <a:rPr lang="pt-BR" sz="1400" dirty="0" err="1">
                <a:solidFill>
                  <a:schemeClr val="tx1">
                    <a:lumMod val="50000"/>
                    <a:lumOff val="50000"/>
                  </a:schemeClr>
                </a:solidFill>
                <a:latin typeface="+mj-lt"/>
              </a:rPr>
              <a:t>LinearLayout</a:t>
            </a:r>
            <a:r>
              <a:rPr lang="pt-BR" sz="1400" dirty="0">
                <a:solidFill>
                  <a:schemeClr val="tx1">
                    <a:lumMod val="50000"/>
                    <a:lumOff val="50000"/>
                  </a:schemeClr>
                </a:solidFill>
                <a:latin typeface="+mj-lt"/>
              </a:rPr>
              <a:t>, </a:t>
            </a:r>
            <a:r>
              <a:rPr lang="pt-BR" sz="1400" dirty="0" err="1">
                <a:solidFill>
                  <a:schemeClr val="tx1">
                    <a:lumMod val="50000"/>
                    <a:lumOff val="50000"/>
                  </a:schemeClr>
                </a:solidFill>
                <a:latin typeface="+mj-lt"/>
              </a:rPr>
              <a:t>EditText</a:t>
            </a:r>
            <a:r>
              <a:rPr lang="pt-BR" sz="1400" dirty="0">
                <a:solidFill>
                  <a:schemeClr val="tx1">
                    <a:lumMod val="50000"/>
                    <a:lumOff val="50000"/>
                  </a:schemeClr>
                </a:solidFill>
                <a:latin typeface="+mj-lt"/>
              </a:rPr>
              <a:t>, Button e </a:t>
            </a:r>
            <a:r>
              <a:rPr lang="pt-BR" sz="1400" dirty="0" err="1">
                <a:solidFill>
                  <a:schemeClr val="tx1">
                    <a:lumMod val="50000"/>
                    <a:lumOff val="50000"/>
                  </a:schemeClr>
                </a:solidFill>
                <a:latin typeface="+mj-lt"/>
              </a:rPr>
              <a:t>RecyclerView</a:t>
            </a:r>
            <a:r>
              <a:rPr lang="pt-BR" sz="1400" dirty="0">
                <a:solidFill>
                  <a:schemeClr val="tx1">
                    <a:lumMod val="50000"/>
                    <a:lumOff val="50000"/>
                  </a:schemeClr>
                </a:solidFill>
                <a:latin typeface="+mj-lt"/>
              </a:rPr>
              <a:t>. Fonte: Captura de tela do código, 2024. </a:t>
            </a:r>
          </a:p>
        </p:txBody>
      </p:sp>
    </p:spTree>
    <p:extLst>
      <p:ext uri="{BB962C8B-B14F-4D97-AF65-F5344CB8AC3E}">
        <p14:creationId xmlns:p14="http://schemas.microsoft.com/office/powerpoint/2010/main" val="126254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ângulo 12">
            <a:extLst>
              <a:ext uri="{FF2B5EF4-FFF2-40B4-BE49-F238E27FC236}">
                <a16:creationId xmlns:a16="http://schemas.microsoft.com/office/drawing/2014/main" id="{D0E75FFC-2089-DE4E-8481-0B7333DD6EAA}"/>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2"/>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4063"/>
            <a:ext cx="7170820" cy="1200329"/>
          </a:xfrm>
          <a:prstGeom prst="rect">
            <a:avLst/>
          </a:prstGeom>
          <a:noFill/>
        </p:spPr>
        <p:txBody>
          <a:bodyPr wrap="square" rtlCol="0">
            <a:spAutoFit/>
          </a:bodyPr>
          <a:lstStyle/>
          <a:p>
            <a:pPr marL="457200" indent="-457200" algn="just">
              <a:buFont typeface="+mj-lt"/>
              <a:buAutoNum type="arabicPeriod" startAt="3"/>
            </a:pPr>
            <a:r>
              <a:rPr lang="pt-BR" sz="2400" dirty="0"/>
              <a:t>Vamos criar um layout auxiliar. Clique com o botão direito na pasta </a:t>
            </a:r>
            <a:r>
              <a:rPr lang="pt-BR" sz="2400" b="1" dirty="0"/>
              <a:t>layout</a:t>
            </a:r>
            <a:r>
              <a:rPr lang="pt-BR" sz="2400" dirty="0"/>
              <a:t>; clique em </a:t>
            </a:r>
            <a:r>
              <a:rPr lang="pt-BR" sz="2400" b="1" dirty="0"/>
              <a:t>New</a:t>
            </a:r>
            <a:r>
              <a:rPr lang="pt-BR" sz="2400" dirty="0"/>
              <a:t> e depois em </a:t>
            </a:r>
            <a:r>
              <a:rPr lang="pt-BR" sz="2400" b="1" dirty="0"/>
              <a:t>Layout Resource File</a:t>
            </a:r>
            <a:r>
              <a:rPr lang="pt-BR" sz="2400" dirty="0"/>
              <a:t>.</a:t>
            </a:r>
            <a:endParaRPr lang="pt-BR" sz="2400" i="0" u="none" strike="noStrike" dirty="0">
              <a:effectLst/>
            </a:endParaRPr>
          </a:p>
        </p:txBody>
      </p:sp>
      <p:pic>
        <p:nvPicPr>
          <p:cNvPr id="9" name="Imagem 8" descr="Captura de tela da interface do Android Studio, exibindo o projeto ToDoList e a hierarquia de pastas dele. Uma lista de opções é exibida, decorrente de um clique com o botão direito na pasta &quot;layout&quot;. A pasta “layout” e as opções “New” e “Layout Resource File” estão sublinhadas em vermelho.">
            <a:extLst>
              <a:ext uri="{FF2B5EF4-FFF2-40B4-BE49-F238E27FC236}">
                <a16:creationId xmlns:a16="http://schemas.microsoft.com/office/drawing/2014/main" id="{EA20194C-D01B-6BC0-AE05-4758A42864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3213" y="4024392"/>
            <a:ext cx="6469195" cy="3999704"/>
          </a:xfrm>
          <a:prstGeom prst="rect">
            <a:avLst/>
          </a:prstGeom>
        </p:spPr>
      </p:pic>
      <p:sp>
        <p:nvSpPr>
          <p:cNvPr id="14" name="Espaço Reservado para Rodapé 13">
            <a:extLst>
              <a:ext uri="{FF2B5EF4-FFF2-40B4-BE49-F238E27FC236}">
                <a16:creationId xmlns:a16="http://schemas.microsoft.com/office/drawing/2014/main" id="{B23E12D3-4CE1-0AA0-0D13-41BA6495EA5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5" name="Espaço Reservado para Número de Slide 14">
            <a:extLst>
              <a:ext uri="{FF2B5EF4-FFF2-40B4-BE49-F238E27FC236}">
                <a16:creationId xmlns:a16="http://schemas.microsoft.com/office/drawing/2014/main" id="{CF764C13-65B6-59E1-5F5B-BB371F8DB102}"/>
              </a:ext>
            </a:extLst>
          </p:cNvPr>
          <p:cNvSpPr>
            <a:spLocks noGrp="1"/>
          </p:cNvSpPr>
          <p:nvPr>
            <p:ph type="sldNum" sz="quarter" idx="12"/>
          </p:nvPr>
        </p:nvSpPr>
        <p:spPr/>
        <p:txBody>
          <a:bodyPr/>
          <a:lstStyle/>
          <a:p>
            <a:fld id="{C7304A55-5384-4D5C-8C5E-5FC4CD2714B2}" type="slidenum">
              <a:rPr lang="pt-BR" smtClean="0"/>
              <a:t>15</a:t>
            </a:fld>
            <a:endParaRPr lang="pt-BR" dirty="0"/>
          </a:p>
        </p:txBody>
      </p:sp>
      <p:sp>
        <p:nvSpPr>
          <p:cNvPr id="4" name="CaixaDeTexto 3">
            <a:extLst>
              <a:ext uri="{FF2B5EF4-FFF2-40B4-BE49-F238E27FC236}">
                <a16:creationId xmlns:a16="http://schemas.microsoft.com/office/drawing/2014/main" id="{CAF902D2-A08F-C6BC-76F2-7FA5BD53E7FD}"/>
              </a:ext>
            </a:extLst>
          </p:cNvPr>
          <p:cNvSpPr txBox="1"/>
          <p:nvPr/>
        </p:nvSpPr>
        <p:spPr>
          <a:xfrm>
            <a:off x="1773213" y="8024096"/>
            <a:ext cx="6469195"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6: Interface do Android Studio, exibindo o projeto ToDoList e a hierarquia de pastas dele. Uma lista de opções é exibida, decorrente de um clique com o botão direito na pasta “layout”. A pasta “layout” e as opções “New” e “Layout Resource File” estão sublinhadas em vermelho. Fonte: Captura de tela do Android Studio, 2024. </a:t>
            </a:r>
          </a:p>
        </p:txBody>
      </p:sp>
    </p:spTree>
    <p:extLst>
      <p:ext uri="{BB962C8B-B14F-4D97-AF65-F5344CB8AC3E}">
        <p14:creationId xmlns:p14="http://schemas.microsoft.com/office/powerpoint/2010/main" val="494907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ângulo 12">
            <a:extLst>
              <a:ext uri="{FF2B5EF4-FFF2-40B4-BE49-F238E27FC236}">
                <a16:creationId xmlns:a16="http://schemas.microsoft.com/office/drawing/2014/main" id="{D0E75FFC-2089-DE4E-8481-0B7333DD6EAA}"/>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2"/>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10" name="componente_texto">
            <a:extLst>
              <a:ext uri="{FF2B5EF4-FFF2-40B4-BE49-F238E27FC236}">
                <a16:creationId xmlns:a16="http://schemas.microsoft.com/office/drawing/2014/main" id="{3467D7DC-3AA5-23A0-6400-7FB538AE8074}"/>
              </a:ext>
            </a:extLst>
          </p:cNvPr>
          <p:cNvSpPr txBox="1"/>
          <p:nvPr/>
        </p:nvSpPr>
        <p:spPr>
          <a:xfrm>
            <a:off x="1215190" y="2820507"/>
            <a:ext cx="7170820" cy="830997"/>
          </a:xfrm>
          <a:prstGeom prst="rect">
            <a:avLst/>
          </a:prstGeom>
          <a:noFill/>
        </p:spPr>
        <p:txBody>
          <a:bodyPr wrap="square" rtlCol="0">
            <a:spAutoFit/>
          </a:bodyPr>
          <a:lstStyle/>
          <a:p>
            <a:pPr marL="457200" indent="-457200" algn="just">
              <a:buFont typeface="+mj-lt"/>
              <a:buAutoNum type="arabicPeriod" startAt="4"/>
            </a:pPr>
            <a:r>
              <a:rPr lang="pt-BR" sz="2400" dirty="0"/>
              <a:t>A tela </a:t>
            </a:r>
            <a:r>
              <a:rPr lang="pt-BR" sz="2400" b="1" dirty="0"/>
              <a:t>New Resource File </a:t>
            </a:r>
            <a:r>
              <a:rPr lang="pt-BR" sz="2400" dirty="0"/>
              <a:t>abrirá. Dê um nome para o arquivo (por exemplo: item_list) e clique em </a:t>
            </a:r>
            <a:r>
              <a:rPr lang="pt-BR" sz="2400" b="1" dirty="0"/>
              <a:t>OK</a:t>
            </a:r>
            <a:r>
              <a:rPr lang="pt-BR" sz="2400" dirty="0"/>
              <a:t>.</a:t>
            </a:r>
            <a:endParaRPr lang="pt-BR" sz="2400" i="0" u="none" strike="noStrike" dirty="0">
              <a:effectLst/>
            </a:endParaRPr>
          </a:p>
        </p:txBody>
      </p:sp>
      <p:pic>
        <p:nvPicPr>
          <p:cNvPr id="12" name="Imagem 11" descr="Captura de tela da interface de New Resource File do Android Studio, com o campo &quot;File name&quot; e o botão &quot;OK&quot; sublinhados em vermelho.">
            <a:extLst>
              <a:ext uri="{FF2B5EF4-FFF2-40B4-BE49-F238E27FC236}">
                <a16:creationId xmlns:a16="http://schemas.microsoft.com/office/drawing/2014/main" id="{341C0149-321C-3BD0-136A-EDE8867F63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3765" y="3651504"/>
            <a:ext cx="6568091" cy="3947170"/>
          </a:xfrm>
          <a:prstGeom prst="rect">
            <a:avLst/>
          </a:prstGeom>
        </p:spPr>
      </p:pic>
      <p:sp>
        <p:nvSpPr>
          <p:cNvPr id="14" name="Espaço Reservado para Rodapé 13">
            <a:extLst>
              <a:ext uri="{FF2B5EF4-FFF2-40B4-BE49-F238E27FC236}">
                <a16:creationId xmlns:a16="http://schemas.microsoft.com/office/drawing/2014/main" id="{B23E12D3-4CE1-0AA0-0D13-41BA6495EA5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5" name="Espaço Reservado para Número de Slide 14">
            <a:extLst>
              <a:ext uri="{FF2B5EF4-FFF2-40B4-BE49-F238E27FC236}">
                <a16:creationId xmlns:a16="http://schemas.microsoft.com/office/drawing/2014/main" id="{CF764C13-65B6-59E1-5F5B-BB371F8DB102}"/>
              </a:ext>
            </a:extLst>
          </p:cNvPr>
          <p:cNvSpPr>
            <a:spLocks noGrp="1"/>
          </p:cNvSpPr>
          <p:nvPr>
            <p:ph type="sldNum" sz="quarter" idx="12"/>
          </p:nvPr>
        </p:nvSpPr>
        <p:spPr/>
        <p:txBody>
          <a:bodyPr/>
          <a:lstStyle/>
          <a:p>
            <a:fld id="{C7304A55-5384-4D5C-8C5E-5FC4CD2714B2}" type="slidenum">
              <a:rPr lang="pt-BR" smtClean="0"/>
              <a:t>16</a:t>
            </a:fld>
            <a:endParaRPr lang="pt-BR" dirty="0"/>
          </a:p>
        </p:txBody>
      </p:sp>
      <p:sp>
        <p:nvSpPr>
          <p:cNvPr id="4" name="CaixaDeTexto 3">
            <a:extLst>
              <a:ext uri="{FF2B5EF4-FFF2-40B4-BE49-F238E27FC236}">
                <a16:creationId xmlns:a16="http://schemas.microsoft.com/office/drawing/2014/main" id="{951B6880-455F-9E9C-AD8E-D67633675078}"/>
              </a:ext>
            </a:extLst>
          </p:cNvPr>
          <p:cNvSpPr txBox="1"/>
          <p:nvPr/>
        </p:nvSpPr>
        <p:spPr>
          <a:xfrm>
            <a:off x="1709685" y="7598674"/>
            <a:ext cx="6568091" cy="523220"/>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7: Interface de New Resource File do Android Studio, com o campo “File </a:t>
            </a:r>
            <a:r>
              <a:rPr lang="pt-BR" sz="1400" dirty="0" err="1">
                <a:solidFill>
                  <a:schemeClr val="tx1">
                    <a:lumMod val="50000"/>
                    <a:lumOff val="50000"/>
                  </a:schemeClr>
                </a:solidFill>
                <a:latin typeface="+mj-lt"/>
              </a:rPr>
              <a:t>name</a:t>
            </a:r>
            <a:r>
              <a:rPr lang="pt-BR" sz="1400" dirty="0">
                <a:solidFill>
                  <a:schemeClr val="tx1">
                    <a:lumMod val="50000"/>
                    <a:lumOff val="50000"/>
                  </a:schemeClr>
                </a:solidFill>
                <a:latin typeface="+mj-lt"/>
              </a:rPr>
              <a:t>” e o botão “OK” sublinhados em vermelho. Fonte: Captura de tela do Android Studio, 2024. </a:t>
            </a:r>
          </a:p>
        </p:txBody>
      </p:sp>
    </p:spTree>
    <p:extLst>
      <p:ext uri="{BB962C8B-B14F-4D97-AF65-F5344CB8AC3E}">
        <p14:creationId xmlns:p14="http://schemas.microsoft.com/office/powerpoint/2010/main" val="8876664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ângulo 12">
            <a:extLst>
              <a:ext uri="{FF2B5EF4-FFF2-40B4-BE49-F238E27FC236}">
                <a16:creationId xmlns:a16="http://schemas.microsoft.com/office/drawing/2014/main" id="{D0E75FFC-2089-DE4E-8481-0B7333DD6EAA}"/>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2"/>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INTERFACE DO USUÁRIO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4067"/>
            <a:ext cx="7170820" cy="1569660"/>
          </a:xfrm>
          <a:prstGeom prst="rect">
            <a:avLst/>
          </a:prstGeom>
          <a:noFill/>
        </p:spPr>
        <p:txBody>
          <a:bodyPr wrap="square" rtlCol="0">
            <a:spAutoFit/>
          </a:bodyPr>
          <a:lstStyle/>
          <a:p>
            <a:pPr marL="457200" indent="-457200" algn="just">
              <a:buFont typeface="+mj-lt"/>
              <a:buAutoNum type="arabicPeriod" startAt="5"/>
            </a:pPr>
            <a:r>
              <a:rPr lang="pt-BR" sz="2400" dirty="0"/>
              <a:t>Abra o novo arquivo </a:t>
            </a:r>
            <a:r>
              <a:rPr lang="pt-BR" sz="2400" b="1" dirty="0"/>
              <a:t>item_list.xml</a:t>
            </a:r>
            <a:r>
              <a:rPr lang="pt-BR" sz="2400" dirty="0"/>
              <a:t>, apague todo o conteúdo pré-existente nele e adicione o código abaixo. Não se apegue a tentar compreender cada linha desse código agora.</a:t>
            </a:r>
            <a:endParaRPr lang="pt-BR" sz="2400" i="0" u="none" strike="noStrike" dirty="0">
              <a:effectLst/>
            </a:endParaRPr>
          </a:p>
        </p:txBody>
      </p:sp>
      <p:pic>
        <p:nvPicPr>
          <p:cNvPr id="5" name="Imagem 4" descr="Captura de tela do código em formato xml, com a implementação do layout item_list.xml do app ToDoList. Os componentes usados são: LinearLayout, TextView e Button">
            <a:extLst>
              <a:ext uri="{FF2B5EF4-FFF2-40B4-BE49-F238E27FC236}">
                <a16:creationId xmlns:a16="http://schemas.microsoft.com/office/drawing/2014/main" id="{8BD32577-EEB4-8D9A-A082-976F9B265045}"/>
              </a:ext>
            </a:extLst>
          </p:cNvPr>
          <p:cNvPicPr>
            <a:picLocks noChangeAspect="1"/>
          </p:cNvPicPr>
          <p:nvPr/>
        </p:nvPicPr>
        <p:blipFill rotWithShape="1">
          <a:blip r:embed="rId2">
            <a:extLst>
              <a:ext uri="{28A0092B-C50C-407E-A947-70E740481C1C}">
                <a14:useLocalDpi xmlns:a14="http://schemas.microsoft.com/office/drawing/2010/main" val="0"/>
              </a:ext>
            </a:extLst>
          </a:blip>
          <a:srcRect l="7829" t="8346" r="7592" b="8986"/>
          <a:stretch/>
        </p:blipFill>
        <p:spPr>
          <a:xfrm>
            <a:off x="1875144" y="4393727"/>
            <a:ext cx="6265333" cy="5266267"/>
          </a:xfrm>
          <a:prstGeom prst="rect">
            <a:avLst/>
          </a:prstGeom>
        </p:spPr>
      </p:pic>
      <p:sp>
        <p:nvSpPr>
          <p:cNvPr id="6" name="componente_texto">
            <a:extLst>
              <a:ext uri="{FF2B5EF4-FFF2-40B4-BE49-F238E27FC236}">
                <a16:creationId xmlns:a16="http://schemas.microsoft.com/office/drawing/2014/main" id="{3A779852-19EF-9611-B161-1F0C74B0EB3C}"/>
              </a:ext>
            </a:extLst>
          </p:cNvPr>
          <p:cNvSpPr txBox="1"/>
          <p:nvPr/>
        </p:nvSpPr>
        <p:spPr>
          <a:xfrm>
            <a:off x="1227221" y="10531759"/>
            <a:ext cx="7170820" cy="1200329"/>
          </a:xfrm>
          <a:prstGeom prst="rect">
            <a:avLst/>
          </a:prstGeom>
          <a:noFill/>
        </p:spPr>
        <p:txBody>
          <a:bodyPr wrap="square" rtlCol="0">
            <a:spAutoFit/>
          </a:bodyPr>
          <a:lstStyle/>
          <a:p>
            <a:pPr algn="just"/>
            <a:r>
              <a:rPr lang="pt-BR" sz="2400" dirty="0"/>
              <a:t>Após seguir os passos anteriores, o layout do aplicativo estará pronto! Vamos adicionar funcionalidades para ele funcionar?</a:t>
            </a:r>
            <a:endParaRPr lang="pt-BR" sz="2400" i="0" u="none" strike="noStrike" dirty="0">
              <a:effectLst/>
            </a:endParaRPr>
          </a:p>
        </p:txBody>
      </p:sp>
      <p:sp>
        <p:nvSpPr>
          <p:cNvPr id="7" name="Espaço Reservado para Rodapé 6">
            <a:extLst>
              <a:ext uri="{FF2B5EF4-FFF2-40B4-BE49-F238E27FC236}">
                <a16:creationId xmlns:a16="http://schemas.microsoft.com/office/drawing/2014/main" id="{EBFDDF20-7F87-9F64-89CB-3C4DEDE90FED}"/>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8" name="Espaço Reservado para Número de Slide 7">
            <a:extLst>
              <a:ext uri="{FF2B5EF4-FFF2-40B4-BE49-F238E27FC236}">
                <a16:creationId xmlns:a16="http://schemas.microsoft.com/office/drawing/2014/main" id="{2EA30C20-A97F-4DC0-FF9F-440137432F6E}"/>
              </a:ext>
            </a:extLst>
          </p:cNvPr>
          <p:cNvSpPr>
            <a:spLocks noGrp="1"/>
          </p:cNvSpPr>
          <p:nvPr>
            <p:ph type="sldNum" sz="quarter" idx="12"/>
          </p:nvPr>
        </p:nvSpPr>
        <p:spPr/>
        <p:txBody>
          <a:bodyPr/>
          <a:lstStyle/>
          <a:p>
            <a:fld id="{C7304A55-5384-4D5C-8C5E-5FC4CD2714B2}" type="slidenum">
              <a:rPr lang="pt-BR" smtClean="0"/>
              <a:t>17</a:t>
            </a:fld>
            <a:endParaRPr lang="pt-BR" dirty="0"/>
          </a:p>
        </p:txBody>
      </p:sp>
      <p:sp>
        <p:nvSpPr>
          <p:cNvPr id="4" name="CaixaDeTexto 3">
            <a:extLst>
              <a:ext uri="{FF2B5EF4-FFF2-40B4-BE49-F238E27FC236}">
                <a16:creationId xmlns:a16="http://schemas.microsoft.com/office/drawing/2014/main" id="{3360643F-799C-9369-B187-3FDAD5B32A21}"/>
              </a:ext>
            </a:extLst>
          </p:cNvPr>
          <p:cNvSpPr txBox="1"/>
          <p:nvPr/>
        </p:nvSpPr>
        <p:spPr>
          <a:xfrm>
            <a:off x="1875143" y="9659994"/>
            <a:ext cx="6265333"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8: Código em formato </a:t>
            </a:r>
            <a:r>
              <a:rPr lang="pt-BR" sz="1400" dirty="0" err="1">
                <a:solidFill>
                  <a:schemeClr val="tx1">
                    <a:lumMod val="50000"/>
                    <a:lumOff val="50000"/>
                  </a:schemeClr>
                </a:solidFill>
                <a:latin typeface="+mj-lt"/>
              </a:rPr>
              <a:t>xml</a:t>
            </a:r>
            <a:r>
              <a:rPr lang="pt-BR" sz="1400" dirty="0">
                <a:solidFill>
                  <a:schemeClr val="tx1">
                    <a:lumMod val="50000"/>
                    <a:lumOff val="50000"/>
                  </a:schemeClr>
                </a:solidFill>
                <a:latin typeface="+mj-lt"/>
              </a:rPr>
              <a:t>, com a implementação do layout item_list.xml do app ToDoList. Os componentes usados são: </a:t>
            </a:r>
            <a:r>
              <a:rPr lang="pt-BR" sz="1400" dirty="0" err="1">
                <a:solidFill>
                  <a:schemeClr val="tx1">
                    <a:lumMod val="50000"/>
                    <a:lumOff val="50000"/>
                  </a:schemeClr>
                </a:solidFill>
                <a:latin typeface="+mj-lt"/>
              </a:rPr>
              <a:t>LinearLayout</a:t>
            </a:r>
            <a:r>
              <a:rPr lang="pt-BR" sz="1400" dirty="0">
                <a:solidFill>
                  <a:schemeClr val="tx1">
                    <a:lumMod val="50000"/>
                    <a:lumOff val="50000"/>
                  </a:schemeClr>
                </a:solidFill>
                <a:latin typeface="+mj-lt"/>
              </a:rPr>
              <a:t>, </a:t>
            </a:r>
            <a:r>
              <a:rPr lang="pt-BR" sz="1400" dirty="0" err="1">
                <a:solidFill>
                  <a:schemeClr val="tx1">
                    <a:lumMod val="50000"/>
                    <a:lumOff val="50000"/>
                  </a:schemeClr>
                </a:solidFill>
                <a:latin typeface="+mj-lt"/>
              </a:rPr>
              <a:t>TextView</a:t>
            </a:r>
            <a:r>
              <a:rPr lang="pt-BR" sz="1400" dirty="0">
                <a:solidFill>
                  <a:schemeClr val="tx1">
                    <a:lumMod val="50000"/>
                    <a:lumOff val="50000"/>
                  </a:schemeClr>
                </a:solidFill>
                <a:latin typeface="+mj-lt"/>
              </a:rPr>
              <a:t> e Button. Fonte: Captura de tela do código, 2024. </a:t>
            </a:r>
          </a:p>
        </p:txBody>
      </p:sp>
    </p:spTree>
    <p:extLst>
      <p:ext uri="{BB962C8B-B14F-4D97-AF65-F5344CB8AC3E}">
        <p14:creationId xmlns:p14="http://schemas.microsoft.com/office/powerpoint/2010/main" val="953282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5CA01F0F-E68D-7133-3D3B-8006D27E7F20}"/>
              </a:ext>
              <a:ext uri="{C183D7F6-B498-43B3-948B-1728B52AA6E4}">
                <adec:decorative xmlns:adec="http://schemas.microsoft.com/office/drawing/2017/decorative" val="1"/>
              </a:ext>
            </a:extLst>
          </p:cNvPr>
          <p:cNvSpPr/>
          <p:nvPr/>
        </p:nvSpPr>
        <p:spPr>
          <a:xfrm>
            <a:off x="0" y="0"/>
            <a:ext cx="9601200" cy="134994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090B05DA-D027-E701-5F90-A7B9C3AD1848}"/>
              </a:ext>
            </a:extLst>
          </p:cNvPr>
          <p:cNvSpPr txBox="1"/>
          <p:nvPr/>
        </p:nvSpPr>
        <p:spPr>
          <a:xfrm>
            <a:off x="4104325" y="8842597"/>
            <a:ext cx="1392543" cy="1446550"/>
          </a:xfrm>
          <a:prstGeom prst="rect">
            <a:avLst/>
          </a:prstGeom>
          <a:noFill/>
          <a:ln>
            <a:solidFill>
              <a:schemeClr val="tx1"/>
            </a:solidFill>
          </a:ln>
        </p:spPr>
        <p:txBody>
          <a:bodyPr wrap="square" rtlCol="0">
            <a:spAutoFit/>
          </a:bodyPr>
          <a:lstStyle/>
          <a:p>
            <a:r>
              <a:rPr lang="pt-BR" sz="8800" dirty="0">
                <a:ln>
                  <a:solidFill>
                    <a:schemeClr val="bg1"/>
                  </a:solidFill>
                </a:ln>
                <a:noFill/>
                <a:latin typeface="Impact" panose="020B0806030902050204" pitchFamily="34" charset="0"/>
              </a:rPr>
              <a:t>04</a:t>
            </a:r>
          </a:p>
        </p:txBody>
      </p:sp>
      <p:sp>
        <p:nvSpPr>
          <p:cNvPr id="8" name="Título 7">
            <a:extLst>
              <a:ext uri="{FF2B5EF4-FFF2-40B4-BE49-F238E27FC236}">
                <a16:creationId xmlns:a16="http://schemas.microsoft.com/office/drawing/2014/main" id="{97451615-2AA5-BDAF-5F51-AB4362A4B62F}"/>
              </a:ext>
            </a:extLst>
          </p:cNvPr>
          <p:cNvSpPr>
            <a:spLocks noGrp="1"/>
          </p:cNvSpPr>
          <p:nvPr>
            <p:ph type="title" idx="4294967295"/>
          </p:nvPr>
        </p:nvSpPr>
        <p:spPr>
          <a:xfrm>
            <a:off x="660080" y="10289147"/>
            <a:ext cx="8281035" cy="1904845"/>
          </a:xfrm>
        </p:spPr>
        <p:txBody>
          <a:bodyPr>
            <a:noAutofit/>
          </a:bodyPr>
          <a:lstStyle/>
          <a:p>
            <a:pPr lvl="0" algn="ctr" defTabSz="457200">
              <a:lnSpc>
                <a:spcPct val="100000"/>
              </a:lnSpc>
              <a:spcBef>
                <a:spcPts val="0"/>
              </a:spcBef>
            </a:pPr>
            <a:r>
              <a:rPr lang="pt-BR" sz="6400" dirty="0">
                <a:solidFill>
                  <a:prstClr val="white"/>
                </a:solidFill>
                <a:latin typeface="Impact" panose="020B0806030902050204" pitchFamily="34" charset="0"/>
                <a:ea typeface="+mn-ea"/>
                <a:cs typeface="+mn-cs"/>
              </a:rPr>
              <a:t>CRIANDO A LÓGICA DO APLICATIVO</a:t>
            </a:r>
            <a:endParaRPr lang="pt-BR" sz="6400" dirty="0"/>
          </a:p>
        </p:txBody>
      </p:sp>
      <p:sp>
        <p:nvSpPr>
          <p:cNvPr id="5" name="Retângulo 4">
            <a:extLst>
              <a:ext uri="{FF2B5EF4-FFF2-40B4-BE49-F238E27FC236}">
                <a16:creationId xmlns:a16="http://schemas.microsoft.com/office/drawing/2014/main" id="{0BD0F1B7-79FC-C006-91D2-D88B91D2EA56}"/>
              </a:ext>
              <a:ext uri="{C183D7F6-B498-43B3-948B-1728B52AA6E4}">
                <adec:decorative xmlns:adec="http://schemas.microsoft.com/office/drawing/2017/decorative" val="1"/>
              </a:ext>
            </a:extLst>
          </p:cNvPr>
          <p:cNvSpPr/>
          <p:nvPr/>
        </p:nvSpPr>
        <p:spPr>
          <a:xfrm>
            <a:off x="1215190" y="12228139"/>
            <a:ext cx="7170820" cy="123111"/>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23601041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tângulo 8">
            <a:extLst>
              <a:ext uri="{FF2B5EF4-FFF2-40B4-BE49-F238E27FC236}">
                <a16:creationId xmlns:a16="http://schemas.microsoft.com/office/drawing/2014/main" id="{3F818DD5-1373-0F21-3383-D58FD764F5B3}"/>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LÓGICA DO APLICATIVO</a:t>
            </a:r>
          </a:p>
        </p:txBody>
      </p:sp>
      <p:sp>
        <p:nvSpPr>
          <p:cNvPr id="4" name="componente_texto">
            <a:extLst>
              <a:ext uri="{FF2B5EF4-FFF2-40B4-BE49-F238E27FC236}">
                <a16:creationId xmlns:a16="http://schemas.microsoft.com/office/drawing/2014/main" id="{0BBEBFE7-D4EA-F3C5-D9B0-00177DF2CC84}"/>
              </a:ext>
            </a:extLst>
          </p:cNvPr>
          <p:cNvSpPr txBox="1"/>
          <p:nvPr/>
        </p:nvSpPr>
        <p:spPr>
          <a:xfrm>
            <a:off x="1227221" y="2817944"/>
            <a:ext cx="7170820" cy="584775"/>
          </a:xfrm>
          <a:prstGeom prst="rect">
            <a:avLst/>
          </a:prstGeom>
          <a:noFill/>
        </p:spPr>
        <p:txBody>
          <a:bodyPr wrap="square" rtlCol="0">
            <a:spAutoFit/>
          </a:bodyPr>
          <a:lstStyle/>
          <a:p>
            <a:r>
              <a:rPr lang="pt-BR" sz="3200" b="1" dirty="0">
                <a:latin typeface="+mj-lt"/>
              </a:rPr>
              <a:t>ADICIONANDO FUNCIONALIDADES</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3535253"/>
            <a:ext cx="7170820" cy="3046988"/>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b="1" dirty="0">
                <a:solidFill>
                  <a:prstClr val="black"/>
                </a:solidFill>
                <a:latin typeface="Calibri" panose="020F0502020204030204"/>
              </a:rPr>
              <a:t>Lógica? Funcionalidades? </a:t>
            </a:r>
            <a:r>
              <a:rPr kumimoji="0" lang="pt-BR" sz="2400" b="1" i="0" u="none" strike="noStrike" kern="1200" cap="none" spc="0" normalizeH="0" baseline="0" noProof="0" dirty="0">
                <a:ln>
                  <a:noFill/>
                </a:ln>
                <a:solidFill>
                  <a:prstClr val="black"/>
                </a:solidFill>
                <a:effectLst/>
                <a:uLnTx/>
                <a:uFillTx/>
                <a:latin typeface="Calibri" panose="020F0502020204030204"/>
                <a:ea typeface="+mn-ea"/>
                <a:cs typeface="+mn-cs"/>
              </a:rPr>
              <a:t>O que é tudo isso?</a:t>
            </a:r>
          </a:p>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dirty="0">
                <a:solidFill>
                  <a:prstClr val="black"/>
                </a:solidFill>
                <a:latin typeface="Calibri" panose="020F0502020204030204"/>
              </a:rPr>
              <a:t>Ambas palavras descrevem a mesma coisa. </a:t>
            </a:r>
            <a:r>
              <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rPr>
              <a:t>Basicamente, v</a:t>
            </a:r>
            <a:r>
              <a:rPr lang="pt-BR" sz="2400" dirty="0">
                <a:solidFill>
                  <a:prstClr val="black"/>
                </a:solidFill>
                <a:latin typeface="Calibri" panose="020F0502020204030204"/>
              </a:rPr>
              <a:t>amos</a:t>
            </a:r>
            <a:r>
              <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rPr>
              <a:t> escrever instruções para que o aplicativo saiba o que</a:t>
            </a:r>
            <a:r>
              <a:rPr lang="pt-BR" sz="2400" dirty="0">
                <a:solidFill>
                  <a:prstClr val="black"/>
                </a:solidFill>
                <a:latin typeface="Calibri" panose="020F0502020204030204"/>
              </a:rPr>
              <a:t>, como e quando fazer. Por exemplo, o que o aplicativo deve fazer quando você clicar em um botão? Como fazer com que ele saiba se é pra apagar ou incluir uma tarefa?</a:t>
            </a: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Espaço Reservado para Rodapé 9">
            <a:extLst>
              <a:ext uri="{FF2B5EF4-FFF2-40B4-BE49-F238E27FC236}">
                <a16:creationId xmlns:a16="http://schemas.microsoft.com/office/drawing/2014/main" id="{EE7CFB84-9B9C-E6FC-C265-577A0AA9BE67}"/>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1" name="Espaço Reservado para Número de Slide 10">
            <a:extLst>
              <a:ext uri="{FF2B5EF4-FFF2-40B4-BE49-F238E27FC236}">
                <a16:creationId xmlns:a16="http://schemas.microsoft.com/office/drawing/2014/main" id="{F31292B5-AB3D-667B-23E7-8F3895EB8B11}"/>
              </a:ext>
            </a:extLst>
          </p:cNvPr>
          <p:cNvSpPr>
            <a:spLocks noGrp="1"/>
          </p:cNvSpPr>
          <p:nvPr>
            <p:ph type="sldNum" sz="quarter" idx="12"/>
          </p:nvPr>
        </p:nvSpPr>
        <p:spPr/>
        <p:txBody>
          <a:bodyPr/>
          <a:lstStyle/>
          <a:p>
            <a:fld id="{C7304A55-5384-4D5C-8C5E-5FC4CD2714B2}" type="slidenum">
              <a:rPr lang="pt-BR" smtClean="0"/>
              <a:t>19</a:t>
            </a:fld>
            <a:endParaRPr lang="pt-BR" dirty="0"/>
          </a:p>
        </p:txBody>
      </p:sp>
    </p:spTree>
    <p:extLst>
      <p:ext uri="{BB962C8B-B14F-4D97-AF65-F5344CB8AC3E}">
        <p14:creationId xmlns:p14="http://schemas.microsoft.com/office/powerpoint/2010/main" val="424931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ulo-capa">
            <a:extLst>
              <a:ext uri="{FF2B5EF4-FFF2-40B4-BE49-F238E27FC236}">
                <a16:creationId xmlns:a16="http://schemas.microsoft.com/office/drawing/2014/main" id="{57B34BA3-4CD9-A307-1B37-2A12965B325A}"/>
              </a:ext>
            </a:extLst>
          </p:cNvPr>
          <p:cNvSpPr txBox="1">
            <a:spLocks noGrp="1"/>
          </p:cNvSpPr>
          <p:nvPr>
            <p:ph type="title" idx="4294967295"/>
          </p:nvPr>
        </p:nvSpPr>
        <p:spPr>
          <a:xfrm>
            <a:off x="57150" y="5077361"/>
            <a:ext cx="9486900" cy="132343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pt-BR" sz="8000" b="1" i="0" u="none" strike="noStrike" kern="1200" cap="none" spc="50" normalizeH="0" baseline="0" noProof="0" dirty="0">
                <a:ln w="0"/>
                <a:solidFill>
                  <a:schemeClr val="tx1"/>
                </a:solidFill>
                <a:effectLst>
                  <a:innerShdw blurRad="63500" dist="50800" dir="13500000">
                    <a:srgbClr val="000000">
                      <a:alpha val="50000"/>
                    </a:srgbClr>
                  </a:innerShdw>
                </a:effectLst>
                <a:uLnTx/>
                <a:uFillTx/>
                <a:latin typeface="Impact" panose="020B0806030902050204" pitchFamily="34" charset="0"/>
                <a:ea typeface="+mn-ea"/>
                <a:cs typeface="+mn-cs"/>
              </a:rPr>
              <a:t>ANDROID PARA TODES</a:t>
            </a:r>
          </a:p>
        </p:txBody>
      </p:sp>
      <p:sp>
        <p:nvSpPr>
          <p:cNvPr id="6" name="subtitulo-capa">
            <a:extLst>
              <a:ext uri="{FF2B5EF4-FFF2-40B4-BE49-F238E27FC236}">
                <a16:creationId xmlns:a16="http://schemas.microsoft.com/office/drawing/2014/main" id="{3C559300-A501-ABDC-26BA-E9E113699A10}"/>
              </a:ext>
            </a:extLst>
          </p:cNvPr>
          <p:cNvSpPr txBox="1"/>
          <p:nvPr/>
        </p:nvSpPr>
        <p:spPr>
          <a:xfrm>
            <a:off x="-242888" y="6238621"/>
            <a:ext cx="9486900" cy="1323439"/>
          </a:xfrm>
          <a:prstGeom prst="rect">
            <a:avLst/>
          </a:prstGeom>
          <a:noFill/>
        </p:spPr>
        <p:txBody>
          <a:bodyPr wrap="square" rtlCol="0">
            <a:spAutoFit/>
          </a:bodyPr>
          <a:lstStyle/>
          <a:p>
            <a:pPr algn="r"/>
            <a:r>
              <a:rPr lang="pt-BR" sz="4000" dirty="0">
                <a:ln w="0"/>
                <a:effectLst>
                  <a:outerShdw blurRad="38100" dist="19050" dir="2700000" algn="tl" rotWithShape="0">
                    <a:schemeClr val="dk1">
                      <a:alpha val="40000"/>
                    </a:schemeClr>
                  </a:outerShdw>
                </a:effectLst>
                <a:latin typeface="Impact" panose="020B0806030902050204" pitchFamily="34" charset="0"/>
              </a:rPr>
              <a:t>Guia Inclusivo para a Criação do Seu Primeiro Aplicativo</a:t>
            </a:r>
          </a:p>
        </p:txBody>
      </p:sp>
      <p:sp>
        <p:nvSpPr>
          <p:cNvPr id="7" name="subtitulo-capa">
            <a:extLst>
              <a:ext uri="{FF2B5EF4-FFF2-40B4-BE49-F238E27FC236}">
                <a16:creationId xmlns:a16="http://schemas.microsoft.com/office/drawing/2014/main" id="{A00C4D02-E575-E31A-B957-5C95A99CDA23}"/>
              </a:ext>
            </a:extLst>
          </p:cNvPr>
          <p:cNvSpPr txBox="1"/>
          <p:nvPr/>
        </p:nvSpPr>
        <p:spPr>
          <a:xfrm>
            <a:off x="442911" y="9748384"/>
            <a:ext cx="1059318" cy="461665"/>
          </a:xfrm>
          <a:prstGeom prst="rect">
            <a:avLst/>
          </a:prstGeom>
          <a:noFill/>
        </p:spPr>
        <p:txBody>
          <a:bodyPr wrap="square" rtlCol="0">
            <a:spAutoFit/>
          </a:bodyPr>
          <a:lstStyle/>
          <a:p>
            <a:r>
              <a:rPr lang="pt-BR" sz="2400" dirty="0">
                <a:ln w="0"/>
                <a:effectLst>
                  <a:outerShdw blurRad="38100" dist="19050" dir="2700000" algn="tl" rotWithShape="0">
                    <a:schemeClr val="dk1">
                      <a:alpha val="40000"/>
                    </a:schemeClr>
                  </a:outerShdw>
                </a:effectLst>
                <a:latin typeface="Impact" panose="020B0806030902050204" pitchFamily="34" charset="0"/>
              </a:rPr>
              <a:t>Autora</a:t>
            </a:r>
          </a:p>
        </p:txBody>
      </p:sp>
      <p:sp>
        <p:nvSpPr>
          <p:cNvPr id="8" name="nome-autora">
            <a:extLst>
              <a:ext uri="{FF2B5EF4-FFF2-40B4-BE49-F238E27FC236}">
                <a16:creationId xmlns:a16="http://schemas.microsoft.com/office/drawing/2014/main" id="{7EFC85E1-F02F-88A3-13A8-39AAB8BCBE0C}"/>
              </a:ext>
            </a:extLst>
          </p:cNvPr>
          <p:cNvSpPr txBox="1"/>
          <p:nvPr/>
        </p:nvSpPr>
        <p:spPr>
          <a:xfrm>
            <a:off x="442911" y="10046759"/>
            <a:ext cx="2888118" cy="707886"/>
          </a:xfrm>
          <a:prstGeom prst="rect">
            <a:avLst/>
          </a:prstGeom>
          <a:noFill/>
        </p:spPr>
        <p:txBody>
          <a:bodyPr wrap="square" rtlCol="0">
            <a:spAutoFit/>
          </a:bodyPr>
          <a:lstStyle/>
          <a:p>
            <a:pPr algn="just"/>
            <a:r>
              <a:rPr lang="pt-BR" sz="4000" dirty="0"/>
              <a:t>Paula Justino</a:t>
            </a:r>
          </a:p>
        </p:txBody>
      </p:sp>
      <p:sp>
        <p:nvSpPr>
          <p:cNvPr id="9" name="subtitulo-capa">
            <a:extLst>
              <a:ext uri="{FF2B5EF4-FFF2-40B4-BE49-F238E27FC236}">
                <a16:creationId xmlns:a16="http://schemas.microsoft.com/office/drawing/2014/main" id="{C1B4D0B4-F4F4-0C6A-288B-12F11B1C98E1}"/>
              </a:ext>
            </a:extLst>
          </p:cNvPr>
          <p:cNvSpPr txBox="1"/>
          <p:nvPr/>
        </p:nvSpPr>
        <p:spPr>
          <a:xfrm>
            <a:off x="3957637" y="11691484"/>
            <a:ext cx="1685926" cy="461665"/>
          </a:xfrm>
          <a:prstGeom prst="rect">
            <a:avLst/>
          </a:prstGeom>
          <a:noFill/>
        </p:spPr>
        <p:txBody>
          <a:bodyPr wrap="square" rtlCol="0">
            <a:spAutoFit/>
          </a:bodyPr>
          <a:lstStyle/>
          <a:p>
            <a:r>
              <a:rPr lang="pt-BR" sz="2400" dirty="0">
                <a:ln w="0"/>
                <a:effectLst>
                  <a:outerShdw blurRad="38100" dist="19050" dir="2700000" algn="tl" rotWithShape="0">
                    <a:schemeClr val="dk1">
                      <a:alpha val="40000"/>
                    </a:schemeClr>
                  </a:outerShdw>
                </a:effectLst>
                <a:latin typeface="Impact" panose="020B0806030902050204" pitchFamily="34" charset="0"/>
              </a:rPr>
              <a:t>maio, 2024</a:t>
            </a:r>
          </a:p>
        </p:txBody>
      </p:sp>
    </p:spTree>
    <p:extLst>
      <p:ext uri="{BB962C8B-B14F-4D97-AF65-F5344CB8AC3E}">
        <p14:creationId xmlns:p14="http://schemas.microsoft.com/office/powerpoint/2010/main" val="2503160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tângulo 8">
            <a:extLst>
              <a:ext uri="{FF2B5EF4-FFF2-40B4-BE49-F238E27FC236}">
                <a16:creationId xmlns:a16="http://schemas.microsoft.com/office/drawing/2014/main" id="{3F818DD5-1373-0F21-3383-D58FD764F5B3}"/>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LÓGICA DO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9405"/>
            <a:ext cx="7170820" cy="2677656"/>
          </a:xfrm>
          <a:prstGeom prst="rect">
            <a:avLst/>
          </a:prstGeom>
          <a:noFill/>
        </p:spPr>
        <p:txBody>
          <a:bodyPr wrap="square" rtlCol="0">
            <a:spAutoFit/>
          </a:bodyPr>
          <a:lstStyle/>
          <a:p>
            <a:pPr algn="just"/>
            <a:r>
              <a:rPr lang="pt-BR" sz="2400" b="1" dirty="0"/>
              <a:t>Passos para a lógica de Adição de Tarefas:</a:t>
            </a:r>
          </a:p>
          <a:p>
            <a:pPr algn="just"/>
            <a:endParaRPr lang="pt-BR" sz="2400" b="1" dirty="0"/>
          </a:p>
          <a:p>
            <a:pPr marL="457200" indent="-457200" algn="just">
              <a:buFont typeface="+mj-lt"/>
              <a:buAutoNum type="arabicPeriod"/>
            </a:pPr>
            <a:r>
              <a:rPr lang="pt-BR" sz="2400" dirty="0"/>
              <a:t>No seu projeto, abra as pastas na seguinte ordem: </a:t>
            </a:r>
            <a:r>
              <a:rPr lang="pt-BR" sz="2400" b="1" dirty="0"/>
              <a:t>app</a:t>
            </a:r>
            <a:r>
              <a:rPr lang="pt-BR" sz="2400" dirty="0"/>
              <a:t>, </a:t>
            </a:r>
            <a:r>
              <a:rPr lang="pt-BR" sz="2400" b="1" dirty="0"/>
              <a:t>kotlin+java </a:t>
            </a:r>
            <a:r>
              <a:rPr lang="pt-BR" sz="2400" dirty="0"/>
              <a:t>e </a:t>
            </a:r>
            <a:r>
              <a:rPr lang="pt-BR" sz="2400" b="1" dirty="0"/>
              <a:t>com.example.todolist </a:t>
            </a:r>
            <a:r>
              <a:rPr lang="pt-BR" sz="2400" dirty="0"/>
              <a:t>(pode estar diferente se tiver colocado outro nome no seu projeto). Depois abra o arquivo </a:t>
            </a:r>
            <a:r>
              <a:rPr lang="pt-BR" sz="2400" b="1" dirty="0"/>
              <a:t>MainActivity.kt</a:t>
            </a:r>
            <a:r>
              <a:rPr lang="pt-BR" sz="2400" dirty="0"/>
              <a:t>. Nele desenvolveremos toda a lógica do aplicativo.</a:t>
            </a:r>
            <a:endParaRPr lang="pt-BR" sz="2400" i="0" u="none" strike="noStrike" dirty="0">
              <a:effectLst/>
            </a:endParaRPr>
          </a:p>
        </p:txBody>
      </p:sp>
      <p:pic>
        <p:nvPicPr>
          <p:cNvPr id="8" name="Imagem 7" descr="Captura de tela da interface do Android Studio, exibindo o projeto ToDoList e a hierarquia de pastas dele. As pastas “app”, “Kotlin+java”, “com.example.todolist” e o arquivo “MainActivity” estão abertos e sublinhados em vermelho.  ">
            <a:extLst>
              <a:ext uri="{FF2B5EF4-FFF2-40B4-BE49-F238E27FC236}">
                <a16:creationId xmlns:a16="http://schemas.microsoft.com/office/drawing/2014/main" id="{969DDDB4-908B-E9E9-6D71-2D32283FBC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9452" y="5507061"/>
            <a:ext cx="6276718" cy="4025216"/>
          </a:xfrm>
          <a:prstGeom prst="rect">
            <a:avLst/>
          </a:prstGeom>
        </p:spPr>
      </p:pic>
      <p:sp>
        <p:nvSpPr>
          <p:cNvPr id="10" name="Espaço Reservado para Rodapé 9">
            <a:extLst>
              <a:ext uri="{FF2B5EF4-FFF2-40B4-BE49-F238E27FC236}">
                <a16:creationId xmlns:a16="http://schemas.microsoft.com/office/drawing/2014/main" id="{EE7CFB84-9B9C-E6FC-C265-577A0AA9BE67}"/>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1" name="Espaço Reservado para Número de Slide 10">
            <a:extLst>
              <a:ext uri="{FF2B5EF4-FFF2-40B4-BE49-F238E27FC236}">
                <a16:creationId xmlns:a16="http://schemas.microsoft.com/office/drawing/2014/main" id="{F31292B5-AB3D-667B-23E7-8F3895EB8B11}"/>
              </a:ext>
            </a:extLst>
          </p:cNvPr>
          <p:cNvSpPr>
            <a:spLocks noGrp="1"/>
          </p:cNvSpPr>
          <p:nvPr>
            <p:ph type="sldNum" sz="quarter" idx="12"/>
          </p:nvPr>
        </p:nvSpPr>
        <p:spPr/>
        <p:txBody>
          <a:bodyPr/>
          <a:lstStyle/>
          <a:p>
            <a:fld id="{C7304A55-5384-4D5C-8C5E-5FC4CD2714B2}" type="slidenum">
              <a:rPr lang="pt-BR" smtClean="0"/>
              <a:t>20</a:t>
            </a:fld>
            <a:endParaRPr lang="pt-BR" dirty="0"/>
          </a:p>
        </p:txBody>
      </p:sp>
      <p:sp>
        <p:nvSpPr>
          <p:cNvPr id="5" name="CaixaDeTexto 4">
            <a:extLst>
              <a:ext uri="{FF2B5EF4-FFF2-40B4-BE49-F238E27FC236}">
                <a16:creationId xmlns:a16="http://schemas.microsoft.com/office/drawing/2014/main" id="{C1A6A222-AA79-D411-FB27-82C425C3DF6D}"/>
              </a:ext>
            </a:extLst>
          </p:cNvPr>
          <p:cNvSpPr txBox="1"/>
          <p:nvPr/>
        </p:nvSpPr>
        <p:spPr>
          <a:xfrm>
            <a:off x="1869452" y="9532277"/>
            <a:ext cx="6276718"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9: Interface do Android Studio, exibindo o projeto ToDoList e a hierarquia de pastas dele. As pastas “app”, “Kotlin+java”, “com.example.todolist” e o arquivo “</a:t>
            </a:r>
            <a:r>
              <a:rPr lang="pt-BR" sz="1400" dirty="0" err="1">
                <a:solidFill>
                  <a:schemeClr val="tx1">
                    <a:lumMod val="50000"/>
                    <a:lumOff val="50000"/>
                  </a:schemeClr>
                </a:solidFill>
                <a:latin typeface="+mj-lt"/>
              </a:rPr>
              <a:t>MainActivity</a:t>
            </a:r>
            <a:r>
              <a:rPr lang="pt-BR" sz="1400" dirty="0">
                <a:solidFill>
                  <a:schemeClr val="tx1">
                    <a:lumMod val="50000"/>
                    <a:lumOff val="50000"/>
                  </a:schemeClr>
                </a:solidFill>
                <a:latin typeface="+mj-lt"/>
              </a:rPr>
              <a:t>” estão abertos e sublinhados em vermelho. Fonte: Captura de tela do Android Studio, 2024. </a:t>
            </a:r>
          </a:p>
        </p:txBody>
      </p:sp>
    </p:spTree>
    <p:extLst>
      <p:ext uri="{BB962C8B-B14F-4D97-AF65-F5344CB8AC3E}">
        <p14:creationId xmlns:p14="http://schemas.microsoft.com/office/powerpoint/2010/main" val="5853952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tângulo 11">
            <a:extLst>
              <a:ext uri="{FF2B5EF4-FFF2-40B4-BE49-F238E27FC236}">
                <a16:creationId xmlns:a16="http://schemas.microsoft.com/office/drawing/2014/main" id="{E288FCF1-530A-D0B2-D512-421A5D9A20B7}"/>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1" name="componente_titulo">
            <a:extLst>
              <a:ext uri="{FF2B5EF4-FFF2-40B4-BE49-F238E27FC236}">
                <a16:creationId xmlns:a16="http://schemas.microsoft.com/office/drawing/2014/main" id="{FD100953-23E1-7071-D67C-F05D85BABE78}"/>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LÓGICA DO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4061"/>
            <a:ext cx="7170820" cy="1569660"/>
          </a:xfrm>
          <a:prstGeom prst="rect">
            <a:avLst/>
          </a:prstGeom>
          <a:noFill/>
        </p:spPr>
        <p:txBody>
          <a:bodyPr wrap="square" rtlCol="0">
            <a:spAutoFit/>
          </a:bodyPr>
          <a:lstStyle/>
          <a:p>
            <a:pPr marL="457200" indent="-457200" algn="just">
              <a:buFont typeface="+mj-lt"/>
              <a:buAutoNum type="arabicPeriod" startAt="2"/>
            </a:pPr>
            <a:r>
              <a:rPr lang="pt-BR" sz="2400" dirty="0"/>
              <a:t>Apague todo o conteúdo pré-existente no arquivo e adicione o código abaixo. Certifique-se que a linha referente ao </a:t>
            </a:r>
            <a:r>
              <a:rPr lang="pt-BR" sz="2400" b="1" dirty="0"/>
              <a:t>package</a:t>
            </a:r>
            <a:r>
              <a:rPr lang="pt-BR" sz="2400" dirty="0"/>
              <a:t>, contenha o mesmo nome que colocou em seu projeto. </a:t>
            </a:r>
            <a:endParaRPr lang="pt-BR" sz="2400" b="1" dirty="0"/>
          </a:p>
        </p:txBody>
      </p:sp>
      <p:pic>
        <p:nvPicPr>
          <p:cNvPr id="10" name="Imagem 9" descr="Captura de tela do código em formato kotlin, com a implementação da classe MainActivity do app ToDoList.">
            <a:extLst>
              <a:ext uri="{FF2B5EF4-FFF2-40B4-BE49-F238E27FC236}">
                <a16:creationId xmlns:a16="http://schemas.microsoft.com/office/drawing/2014/main" id="{11D5635B-14D4-D206-45CD-668CBB7EA2B2}"/>
              </a:ext>
            </a:extLst>
          </p:cNvPr>
          <p:cNvPicPr>
            <a:picLocks noChangeAspect="1"/>
          </p:cNvPicPr>
          <p:nvPr/>
        </p:nvPicPr>
        <p:blipFill rotWithShape="1">
          <a:blip r:embed="rId2">
            <a:extLst>
              <a:ext uri="{28A0092B-C50C-407E-A947-70E740481C1C}">
                <a14:useLocalDpi xmlns:a14="http://schemas.microsoft.com/office/drawing/2010/main" val="0"/>
              </a:ext>
            </a:extLst>
          </a:blip>
          <a:srcRect l="6765" t="6118" r="6874" b="5715"/>
          <a:stretch/>
        </p:blipFill>
        <p:spPr>
          <a:xfrm>
            <a:off x="2096169" y="4393721"/>
            <a:ext cx="5823284" cy="6708424"/>
          </a:xfrm>
          <a:prstGeom prst="rect">
            <a:avLst/>
          </a:prstGeom>
        </p:spPr>
      </p:pic>
      <p:sp>
        <p:nvSpPr>
          <p:cNvPr id="13" name="Espaço Reservado para Rodapé 12">
            <a:extLst>
              <a:ext uri="{FF2B5EF4-FFF2-40B4-BE49-F238E27FC236}">
                <a16:creationId xmlns:a16="http://schemas.microsoft.com/office/drawing/2014/main" id="{2F588F91-0859-D227-8C82-2D4B79C44E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4" name="Espaço Reservado para Número de Slide 13">
            <a:extLst>
              <a:ext uri="{FF2B5EF4-FFF2-40B4-BE49-F238E27FC236}">
                <a16:creationId xmlns:a16="http://schemas.microsoft.com/office/drawing/2014/main" id="{52999EC9-E605-9CF0-C88E-65196AF80CEF}"/>
              </a:ext>
            </a:extLst>
          </p:cNvPr>
          <p:cNvSpPr>
            <a:spLocks noGrp="1"/>
          </p:cNvSpPr>
          <p:nvPr>
            <p:ph type="sldNum" sz="quarter" idx="12"/>
          </p:nvPr>
        </p:nvSpPr>
        <p:spPr/>
        <p:txBody>
          <a:bodyPr/>
          <a:lstStyle/>
          <a:p>
            <a:fld id="{C7304A55-5384-4D5C-8C5E-5FC4CD2714B2}" type="slidenum">
              <a:rPr lang="pt-BR" smtClean="0"/>
              <a:t>21</a:t>
            </a:fld>
            <a:endParaRPr lang="pt-BR" dirty="0"/>
          </a:p>
        </p:txBody>
      </p:sp>
      <p:sp>
        <p:nvSpPr>
          <p:cNvPr id="3" name="CaixaDeTexto 2">
            <a:extLst>
              <a:ext uri="{FF2B5EF4-FFF2-40B4-BE49-F238E27FC236}">
                <a16:creationId xmlns:a16="http://schemas.microsoft.com/office/drawing/2014/main" id="{9616C79F-C73C-1606-E83D-2AD3F1C851E2}"/>
              </a:ext>
            </a:extLst>
          </p:cNvPr>
          <p:cNvSpPr txBox="1"/>
          <p:nvPr/>
        </p:nvSpPr>
        <p:spPr>
          <a:xfrm>
            <a:off x="2096170" y="11102145"/>
            <a:ext cx="5823284" cy="523220"/>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10: Código em formato </a:t>
            </a:r>
            <a:r>
              <a:rPr lang="pt-BR" sz="1400" dirty="0" err="1">
                <a:solidFill>
                  <a:schemeClr val="tx1">
                    <a:lumMod val="50000"/>
                    <a:lumOff val="50000"/>
                  </a:schemeClr>
                </a:solidFill>
                <a:latin typeface="+mj-lt"/>
              </a:rPr>
              <a:t>kotlin</a:t>
            </a:r>
            <a:r>
              <a:rPr lang="pt-BR" sz="1400" dirty="0">
                <a:solidFill>
                  <a:schemeClr val="tx1">
                    <a:lumMod val="50000"/>
                    <a:lumOff val="50000"/>
                  </a:schemeClr>
                </a:solidFill>
                <a:latin typeface="+mj-lt"/>
              </a:rPr>
              <a:t>, com a implementação da classe </a:t>
            </a:r>
            <a:r>
              <a:rPr lang="pt-BR" sz="1400" dirty="0" err="1">
                <a:solidFill>
                  <a:schemeClr val="tx1">
                    <a:lumMod val="50000"/>
                    <a:lumOff val="50000"/>
                  </a:schemeClr>
                </a:solidFill>
                <a:latin typeface="+mj-lt"/>
              </a:rPr>
              <a:t>MainActivity</a:t>
            </a:r>
            <a:r>
              <a:rPr lang="pt-BR" sz="1400" dirty="0">
                <a:solidFill>
                  <a:schemeClr val="tx1">
                    <a:lumMod val="50000"/>
                    <a:lumOff val="50000"/>
                  </a:schemeClr>
                </a:solidFill>
                <a:latin typeface="+mj-lt"/>
              </a:rPr>
              <a:t> do app ToDoList. Fonte: Captura de tela do código, 2024. </a:t>
            </a:r>
          </a:p>
        </p:txBody>
      </p:sp>
    </p:spTree>
    <p:extLst>
      <p:ext uri="{BB962C8B-B14F-4D97-AF65-F5344CB8AC3E}">
        <p14:creationId xmlns:p14="http://schemas.microsoft.com/office/powerpoint/2010/main" val="21884177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tângulo 7">
            <a:extLst>
              <a:ext uri="{FF2B5EF4-FFF2-40B4-BE49-F238E27FC236}">
                <a16:creationId xmlns:a16="http://schemas.microsoft.com/office/drawing/2014/main" id="{217424F9-843F-6A01-CE02-7D57337F3A5F}"/>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7" name="componente_titulo">
            <a:extLst>
              <a:ext uri="{FF2B5EF4-FFF2-40B4-BE49-F238E27FC236}">
                <a16:creationId xmlns:a16="http://schemas.microsoft.com/office/drawing/2014/main" id="{64232155-D254-72A3-8211-F7803730FE3A}"/>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A LÓGICA DO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4055"/>
            <a:ext cx="7170820" cy="2677656"/>
          </a:xfrm>
          <a:prstGeom prst="rect">
            <a:avLst/>
          </a:prstGeom>
          <a:noFill/>
        </p:spPr>
        <p:txBody>
          <a:bodyPr wrap="square" rtlCol="0">
            <a:spAutoFit/>
          </a:bodyPr>
          <a:lstStyle/>
          <a:p>
            <a:pPr algn="just"/>
            <a:r>
              <a:rPr lang="pt-BR" sz="2400" b="1" dirty="0"/>
              <a:t>Passo para a lógica de Exclusão de Tarefas:</a:t>
            </a:r>
          </a:p>
          <a:p>
            <a:pPr marL="457200" indent="-457200" algn="just">
              <a:buFont typeface="+mj-lt"/>
              <a:buAutoNum type="arabicPeriod" startAt="2"/>
            </a:pPr>
            <a:endParaRPr lang="pt-BR" sz="2400" dirty="0"/>
          </a:p>
          <a:p>
            <a:pPr marL="457200" indent="-457200" algn="just">
              <a:buFont typeface="+mj-lt"/>
              <a:buAutoNum type="arabicPeriod"/>
            </a:pPr>
            <a:r>
              <a:rPr lang="pt-BR" sz="2400" dirty="0"/>
              <a:t>Ainda no </a:t>
            </a:r>
            <a:r>
              <a:rPr lang="pt-BR" sz="2400" b="1" dirty="0"/>
              <a:t>MainActivity.kt</a:t>
            </a:r>
            <a:r>
              <a:rPr lang="pt-BR" sz="2400" dirty="0"/>
              <a:t>, no final do arquivo e antes da última chave (chave: }), adicione o código abaixo. Certifique-se de importar as bibliotecas que o Android Studio requisitar. Não se preocupe em tentar compreender cada linha agora.</a:t>
            </a:r>
            <a:endParaRPr lang="pt-BR" sz="2400" b="1" dirty="0"/>
          </a:p>
        </p:txBody>
      </p:sp>
      <p:pic>
        <p:nvPicPr>
          <p:cNvPr id="12" name="Imagem 11" descr="Captura de tela do código em formato kotlin, com a implementação da classe TaskAdapter, necessária para uso na MainActivity. ">
            <a:extLst>
              <a:ext uri="{FF2B5EF4-FFF2-40B4-BE49-F238E27FC236}">
                <a16:creationId xmlns:a16="http://schemas.microsoft.com/office/drawing/2014/main" id="{6EB457C4-F0DD-63CC-5559-BEA11B6E63CC}"/>
              </a:ext>
            </a:extLst>
          </p:cNvPr>
          <p:cNvPicPr>
            <a:picLocks noChangeAspect="1"/>
          </p:cNvPicPr>
          <p:nvPr/>
        </p:nvPicPr>
        <p:blipFill rotWithShape="1">
          <a:blip r:embed="rId2">
            <a:extLst>
              <a:ext uri="{28A0092B-C50C-407E-A947-70E740481C1C}">
                <a14:useLocalDpi xmlns:a14="http://schemas.microsoft.com/office/drawing/2010/main" val="0"/>
              </a:ext>
            </a:extLst>
          </a:blip>
          <a:srcRect l="5828" t="8108" r="5475" b="7154"/>
          <a:stretch/>
        </p:blipFill>
        <p:spPr>
          <a:xfrm>
            <a:off x="1879916" y="5503905"/>
            <a:ext cx="6485468" cy="4731864"/>
          </a:xfrm>
          <a:prstGeom prst="rect">
            <a:avLst/>
          </a:prstGeom>
        </p:spPr>
      </p:pic>
      <p:sp>
        <p:nvSpPr>
          <p:cNvPr id="9" name="componente_texto">
            <a:extLst>
              <a:ext uri="{FF2B5EF4-FFF2-40B4-BE49-F238E27FC236}">
                <a16:creationId xmlns:a16="http://schemas.microsoft.com/office/drawing/2014/main" id="{4F6A47D1-102C-97E2-C2A7-31BCC2F85E39}"/>
              </a:ext>
            </a:extLst>
          </p:cNvPr>
          <p:cNvSpPr txBox="1"/>
          <p:nvPr/>
        </p:nvSpPr>
        <p:spPr>
          <a:xfrm>
            <a:off x="1227221" y="11081256"/>
            <a:ext cx="7170820" cy="461665"/>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dirty="0">
                <a:solidFill>
                  <a:prstClr val="black"/>
                </a:solidFill>
                <a:latin typeface="Calibri" panose="020F0502020204030204"/>
              </a:rPr>
              <a:t>Agora o aplicativo está funcional! Vamos testá-lo?</a:t>
            </a: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Espaço Reservado para Rodapé 12">
            <a:extLst>
              <a:ext uri="{FF2B5EF4-FFF2-40B4-BE49-F238E27FC236}">
                <a16:creationId xmlns:a16="http://schemas.microsoft.com/office/drawing/2014/main" id="{B2CA37FD-290F-1C04-3BF1-148D714B286D}"/>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4" name="Espaço Reservado para Número de Slide 13">
            <a:extLst>
              <a:ext uri="{FF2B5EF4-FFF2-40B4-BE49-F238E27FC236}">
                <a16:creationId xmlns:a16="http://schemas.microsoft.com/office/drawing/2014/main" id="{E34A988C-28F8-2C7D-59E2-B59215E538C1}"/>
              </a:ext>
            </a:extLst>
          </p:cNvPr>
          <p:cNvSpPr>
            <a:spLocks noGrp="1"/>
          </p:cNvSpPr>
          <p:nvPr>
            <p:ph type="sldNum" sz="quarter" idx="12"/>
          </p:nvPr>
        </p:nvSpPr>
        <p:spPr/>
        <p:txBody>
          <a:bodyPr/>
          <a:lstStyle/>
          <a:p>
            <a:fld id="{C7304A55-5384-4D5C-8C5E-5FC4CD2714B2}" type="slidenum">
              <a:rPr lang="pt-BR" smtClean="0"/>
              <a:t>22</a:t>
            </a:fld>
            <a:endParaRPr lang="pt-BR" dirty="0"/>
          </a:p>
        </p:txBody>
      </p:sp>
      <p:sp>
        <p:nvSpPr>
          <p:cNvPr id="3" name="CaixaDeTexto 2">
            <a:extLst>
              <a:ext uri="{FF2B5EF4-FFF2-40B4-BE49-F238E27FC236}">
                <a16:creationId xmlns:a16="http://schemas.microsoft.com/office/drawing/2014/main" id="{DB8098CC-6782-39DC-48C8-529691F086B4}"/>
              </a:ext>
            </a:extLst>
          </p:cNvPr>
          <p:cNvSpPr txBox="1"/>
          <p:nvPr/>
        </p:nvSpPr>
        <p:spPr>
          <a:xfrm>
            <a:off x="1875144" y="10235769"/>
            <a:ext cx="6485468" cy="523220"/>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11: Código em formato </a:t>
            </a:r>
            <a:r>
              <a:rPr lang="pt-BR" sz="1400" dirty="0" err="1">
                <a:solidFill>
                  <a:schemeClr val="tx1">
                    <a:lumMod val="50000"/>
                    <a:lumOff val="50000"/>
                  </a:schemeClr>
                </a:solidFill>
                <a:latin typeface="+mj-lt"/>
              </a:rPr>
              <a:t>kotlin</a:t>
            </a:r>
            <a:r>
              <a:rPr lang="pt-BR" sz="1400" dirty="0">
                <a:solidFill>
                  <a:schemeClr val="tx1">
                    <a:lumMod val="50000"/>
                    <a:lumOff val="50000"/>
                  </a:schemeClr>
                </a:solidFill>
                <a:latin typeface="+mj-lt"/>
              </a:rPr>
              <a:t>, com a implementação da classe </a:t>
            </a:r>
            <a:r>
              <a:rPr lang="pt-BR" sz="1400" dirty="0" err="1">
                <a:solidFill>
                  <a:schemeClr val="tx1">
                    <a:lumMod val="50000"/>
                    <a:lumOff val="50000"/>
                  </a:schemeClr>
                </a:solidFill>
                <a:latin typeface="+mj-lt"/>
              </a:rPr>
              <a:t>TaskAdapter</a:t>
            </a:r>
            <a:r>
              <a:rPr lang="pt-BR" sz="1400" dirty="0">
                <a:solidFill>
                  <a:schemeClr val="tx1">
                    <a:lumMod val="50000"/>
                    <a:lumOff val="50000"/>
                  </a:schemeClr>
                </a:solidFill>
                <a:latin typeface="+mj-lt"/>
              </a:rPr>
              <a:t>, necessária para uso na </a:t>
            </a:r>
            <a:r>
              <a:rPr lang="pt-BR" sz="1400" dirty="0" err="1">
                <a:solidFill>
                  <a:schemeClr val="tx1">
                    <a:lumMod val="50000"/>
                    <a:lumOff val="50000"/>
                  </a:schemeClr>
                </a:solidFill>
                <a:latin typeface="+mj-lt"/>
              </a:rPr>
              <a:t>MainActivity</a:t>
            </a:r>
            <a:r>
              <a:rPr lang="pt-BR" sz="1400" dirty="0">
                <a:solidFill>
                  <a:schemeClr val="tx1">
                    <a:lumMod val="50000"/>
                    <a:lumOff val="50000"/>
                  </a:schemeClr>
                </a:solidFill>
                <a:latin typeface="+mj-lt"/>
              </a:rPr>
              <a:t>. Fonte: Captura de tela do código, 2024. </a:t>
            </a:r>
          </a:p>
        </p:txBody>
      </p:sp>
    </p:spTree>
    <p:extLst>
      <p:ext uri="{BB962C8B-B14F-4D97-AF65-F5344CB8AC3E}">
        <p14:creationId xmlns:p14="http://schemas.microsoft.com/office/powerpoint/2010/main" val="21649222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5CA01F0F-E68D-7133-3D3B-8006D27E7F20}"/>
              </a:ext>
              <a:ext uri="{C183D7F6-B498-43B3-948B-1728B52AA6E4}">
                <adec:decorative xmlns:adec="http://schemas.microsoft.com/office/drawing/2017/decorative" val="1"/>
              </a:ext>
            </a:extLst>
          </p:cNvPr>
          <p:cNvSpPr/>
          <p:nvPr/>
        </p:nvSpPr>
        <p:spPr>
          <a:xfrm>
            <a:off x="0" y="0"/>
            <a:ext cx="9601200" cy="134994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090B05DA-D027-E701-5F90-A7B9C3AD1848}"/>
              </a:ext>
            </a:extLst>
          </p:cNvPr>
          <p:cNvSpPr txBox="1"/>
          <p:nvPr/>
        </p:nvSpPr>
        <p:spPr>
          <a:xfrm>
            <a:off x="4104325" y="9489301"/>
            <a:ext cx="1392543" cy="1446550"/>
          </a:xfrm>
          <a:prstGeom prst="rect">
            <a:avLst/>
          </a:prstGeom>
          <a:noFill/>
          <a:ln>
            <a:solidFill>
              <a:schemeClr val="tx1"/>
            </a:solidFill>
          </a:ln>
        </p:spPr>
        <p:txBody>
          <a:bodyPr wrap="square" rtlCol="0">
            <a:spAutoFit/>
          </a:bodyPr>
          <a:lstStyle/>
          <a:p>
            <a:r>
              <a:rPr lang="pt-BR" sz="8800" dirty="0">
                <a:ln>
                  <a:solidFill>
                    <a:schemeClr val="bg1"/>
                  </a:solidFill>
                </a:ln>
                <a:noFill/>
                <a:latin typeface="Impact" panose="020B0806030902050204" pitchFamily="34" charset="0"/>
              </a:rPr>
              <a:t>05</a:t>
            </a:r>
          </a:p>
        </p:txBody>
      </p:sp>
      <p:sp>
        <p:nvSpPr>
          <p:cNvPr id="8" name="Título 7">
            <a:extLst>
              <a:ext uri="{FF2B5EF4-FFF2-40B4-BE49-F238E27FC236}">
                <a16:creationId xmlns:a16="http://schemas.microsoft.com/office/drawing/2014/main" id="{E123EFA2-3024-E7AD-C64E-6F1AF99C849B}"/>
              </a:ext>
            </a:extLst>
          </p:cNvPr>
          <p:cNvSpPr>
            <a:spLocks noGrp="1"/>
          </p:cNvSpPr>
          <p:nvPr>
            <p:ph type="title" idx="4294967295"/>
          </p:nvPr>
        </p:nvSpPr>
        <p:spPr>
          <a:xfrm>
            <a:off x="853914" y="10935851"/>
            <a:ext cx="7893367" cy="1294249"/>
          </a:xfrm>
        </p:spPr>
        <p:txBody>
          <a:bodyPr/>
          <a:lstStyle/>
          <a:p>
            <a:pPr lvl="0" defTabSz="457200">
              <a:lnSpc>
                <a:spcPct val="100000"/>
              </a:lnSpc>
              <a:spcBef>
                <a:spcPts val="0"/>
              </a:spcBef>
            </a:pPr>
            <a:r>
              <a:rPr lang="pt-BR" sz="6400" dirty="0">
                <a:solidFill>
                  <a:prstClr val="white"/>
                </a:solidFill>
                <a:latin typeface="Impact" panose="020B0806030902050204" pitchFamily="34" charset="0"/>
                <a:ea typeface="+mn-ea"/>
                <a:cs typeface="+mn-cs"/>
              </a:rPr>
              <a:t>TESTANDO O APLICATIVO</a:t>
            </a:r>
            <a:endParaRPr lang="pt-BR" dirty="0"/>
          </a:p>
        </p:txBody>
      </p:sp>
      <p:sp>
        <p:nvSpPr>
          <p:cNvPr id="5" name="Retângulo 4">
            <a:extLst>
              <a:ext uri="{FF2B5EF4-FFF2-40B4-BE49-F238E27FC236}">
                <a16:creationId xmlns:a16="http://schemas.microsoft.com/office/drawing/2014/main" id="{0BD0F1B7-79FC-C006-91D2-D88B91D2EA56}"/>
              </a:ext>
              <a:ext uri="{C183D7F6-B498-43B3-948B-1728B52AA6E4}">
                <adec:decorative xmlns:adec="http://schemas.microsoft.com/office/drawing/2017/decorative" val="1"/>
              </a:ext>
            </a:extLst>
          </p:cNvPr>
          <p:cNvSpPr/>
          <p:nvPr/>
        </p:nvSpPr>
        <p:spPr>
          <a:xfrm>
            <a:off x="1215190" y="12228139"/>
            <a:ext cx="7170820" cy="123111"/>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2902903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3"/>
            <a:ext cx="7170820" cy="6740307"/>
          </a:xfrm>
          <a:prstGeom prst="rect">
            <a:avLst/>
          </a:prstGeom>
          <a:noFill/>
        </p:spPr>
        <p:txBody>
          <a:bodyPr wrap="square" rtlCol="0">
            <a:spAutoFit/>
          </a:bodyPr>
          <a:lstStyle/>
          <a:p>
            <a:pPr algn="just"/>
            <a:r>
              <a:rPr lang="pt-BR" sz="2400" dirty="0"/>
              <a:t>Chegou um momento muito divertido e importante: </a:t>
            </a:r>
          </a:p>
          <a:p>
            <a:pPr algn="just"/>
            <a:r>
              <a:rPr lang="pt-BR" sz="2400" dirty="0"/>
              <a:t>Ver o aplicativo que você criou, funcionando!!!</a:t>
            </a:r>
          </a:p>
          <a:p>
            <a:pPr algn="just"/>
            <a:endParaRPr lang="pt-BR" sz="2400" dirty="0"/>
          </a:p>
          <a:p>
            <a:pPr algn="just"/>
            <a:r>
              <a:rPr lang="pt-BR" sz="2400" dirty="0"/>
              <a:t>Para você rodar um aplicativo Android, é preciso um aparelho que use sistema operacional Android.</a:t>
            </a:r>
          </a:p>
          <a:p>
            <a:pPr algn="just"/>
            <a:r>
              <a:rPr lang="pt-BR" sz="2400" dirty="0"/>
              <a:t>Neste ambiente de desenvolvimento, você pode testar seu aplicativo de duas formas: 1) em um dispositivo Android físico ou 2) em um dispositivo Android virtual.</a:t>
            </a:r>
          </a:p>
          <a:p>
            <a:pPr algn="just"/>
            <a:endParaRPr lang="pt-BR" sz="2400" dirty="0"/>
          </a:p>
          <a:p>
            <a:pPr algn="just"/>
            <a:r>
              <a:rPr lang="pt-BR" sz="2400" dirty="0"/>
              <a:t>Caso tenha curiosidade em ver o seu aplicativo rodando no seu próprio celular Android, você pode seguir aqui: </a:t>
            </a:r>
            <a:r>
              <a:rPr lang="pt-BR" sz="2400" dirty="0">
                <a:hlinkClick r:id="rId2"/>
              </a:rPr>
              <a:t>https://developer.android.com/studio/run/device</a:t>
            </a:r>
            <a:endParaRPr lang="pt-BR" sz="2400" dirty="0"/>
          </a:p>
          <a:p>
            <a:pPr algn="just"/>
            <a:endParaRPr lang="pt-BR" sz="2400" dirty="0"/>
          </a:p>
          <a:p>
            <a:pPr algn="just"/>
            <a:r>
              <a:rPr lang="pt-BR" sz="2400" dirty="0"/>
              <a:t>Pensando que nem todes podem ter um aparelho em mãos, o passo a passo a seguir será com base num dispositivo Android virtual.</a:t>
            </a:r>
          </a:p>
          <a:p>
            <a:pPr algn="just"/>
            <a:endParaRPr lang="pt-BR" sz="2400" dirty="0"/>
          </a:p>
          <a:p>
            <a:pPr algn="just"/>
            <a:r>
              <a:rPr lang="pt-BR" sz="2400" dirty="0"/>
              <a:t>Vamos lá!</a:t>
            </a:r>
          </a:p>
        </p:txBody>
      </p:sp>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24</a:t>
            </a:fld>
            <a:endParaRPr lang="pt-BR" dirty="0"/>
          </a:p>
        </p:txBody>
      </p:sp>
    </p:spTree>
    <p:extLst>
      <p:ext uri="{BB962C8B-B14F-4D97-AF65-F5344CB8AC3E}">
        <p14:creationId xmlns:p14="http://schemas.microsoft.com/office/powerpoint/2010/main" val="33021043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0"/>
            <a:ext cx="7170820" cy="1569660"/>
          </a:xfrm>
          <a:prstGeom prst="rect">
            <a:avLst/>
          </a:prstGeom>
          <a:noFill/>
        </p:spPr>
        <p:txBody>
          <a:bodyPr wrap="square" rtlCol="0">
            <a:spAutoFit/>
          </a:bodyPr>
          <a:lstStyle/>
          <a:p>
            <a:pPr algn="just"/>
            <a:r>
              <a:rPr lang="pt-BR" sz="2400" b="1" dirty="0"/>
              <a:t>Passos para Testar o Aplicativo:</a:t>
            </a:r>
          </a:p>
          <a:p>
            <a:pPr algn="just"/>
            <a:endParaRPr lang="pt-BR" sz="2400" dirty="0"/>
          </a:p>
          <a:p>
            <a:pPr marL="457200" indent="-457200" algn="just">
              <a:buFont typeface="+mj-lt"/>
              <a:buAutoNum type="arabicPeriod"/>
            </a:pPr>
            <a:r>
              <a:rPr lang="pt-BR" sz="2400" dirty="0"/>
              <a:t>No Android Studio, vá ao menu lateral direito, e clique no ícone </a:t>
            </a:r>
            <a:r>
              <a:rPr lang="pt-BR" sz="2400" b="1" dirty="0"/>
              <a:t>Device Manager</a:t>
            </a:r>
            <a:r>
              <a:rPr lang="pt-BR" sz="2400" dirty="0"/>
              <a:t>.</a:t>
            </a:r>
          </a:p>
        </p:txBody>
      </p:sp>
      <p:pic>
        <p:nvPicPr>
          <p:cNvPr id="5" name="Imagem 4" descr="Captura de tela de parte da interface do Android Studio, exibindo o menu lateral direito com o ícone &quot;Device Manager&quot;, este representado por um aparelho celular em pé atrás e a cabeça do robô mascote do Android na base à frente dele, sublinhado em vermelho.">
            <a:extLst>
              <a:ext uri="{FF2B5EF4-FFF2-40B4-BE49-F238E27FC236}">
                <a16:creationId xmlns:a16="http://schemas.microsoft.com/office/drawing/2014/main" id="{D85FE597-989A-44F9-6C53-A91334A54B2E}"/>
              </a:ext>
            </a:extLst>
          </p:cNvPr>
          <p:cNvPicPr>
            <a:picLocks noChangeAspect="1"/>
          </p:cNvPicPr>
          <p:nvPr/>
        </p:nvPicPr>
        <p:blipFill rotWithShape="1">
          <a:blip r:embed="rId2">
            <a:extLst>
              <a:ext uri="{28A0092B-C50C-407E-A947-70E740481C1C}">
                <a14:useLocalDpi xmlns:a14="http://schemas.microsoft.com/office/drawing/2010/main" val="0"/>
              </a:ext>
            </a:extLst>
          </a:blip>
          <a:srcRect l="61088" r="895" b="57074"/>
          <a:stretch/>
        </p:blipFill>
        <p:spPr>
          <a:xfrm>
            <a:off x="1771399" y="4393041"/>
            <a:ext cx="6472823" cy="4009058"/>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25</a:t>
            </a:fld>
            <a:endParaRPr lang="pt-BR" dirty="0"/>
          </a:p>
        </p:txBody>
      </p:sp>
      <p:sp>
        <p:nvSpPr>
          <p:cNvPr id="3" name="CaixaDeTexto 2">
            <a:extLst>
              <a:ext uri="{FF2B5EF4-FFF2-40B4-BE49-F238E27FC236}">
                <a16:creationId xmlns:a16="http://schemas.microsoft.com/office/drawing/2014/main" id="{B6F84331-608B-94AC-7089-3E6E62256755}"/>
              </a:ext>
            </a:extLst>
          </p:cNvPr>
          <p:cNvSpPr txBox="1"/>
          <p:nvPr/>
        </p:nvSpPr>
        <p:spPr>
          <a:xfrm>
            <a:off x="1771398" y="8402099"/>
            <a:ext cx="6472823"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12: Parte da interface do Android Studio, exibindo o menu lateral direito, com o ícone “Device Manager”, este representado por um aparelho celular em pé atrás e a cabeça do robô mascote do Android na base à frente dele, sublinhado em vermelho. Fonte: Captura de tela do Android Studio, 2024. </a:t>
            </a:r>
          </a:p>
        </p:txBody>
      </p:sp>
    </p:spTree>
    <p:extLst>
      <p:ext uri="{BB962C8B-B14F-4D97-AF65-F5344CB8AC3E}">
        <p14:creationId xmlns:p14="http://schemas.microsoft.com/office/powerpoint/2010/main" val="887229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0"/>
            <a:ext cx="7170820" cy="461665"/>
          </a:xfrm>
          <a:prstGeom prst="rect">
            <a:avLst/>
          </a:prstGeom>
          <a:noFill/>
        </p:spPr>
        <p:txBody>
          <a:bodyPr wrap="square" rtlCol="0">
            <a:spAutoFit/>
          </a:bodyPr>
          <a:lstStyle/>
          <a:p>
            <a:pPr marL="457200" indent="-457200" algn="just">
              <a:buFont typeface="+mj-lt"/>
              <a:buAutoNum type="arabicPeriod" startAt="2"/>
            </a:pPr>
            <a:r>
              <a:rPr lang="pt-BR" sz="2400" dirty="0"/>
              <a:t>Clique no ícone </a:t>
            </a:r>
            <a:r>
              <a:rPr lang="pt-BR" sz="2400" b="1" dirty="0"/>
              <a:t>Add a new Device</a:t>
            </a:r>
            <a:r>
              <a:rPr lang="pt-BR" sz="2400" dirty="0"/>
              <a:t>. </a:t>
            </a:r>
          </a:p>
        </p:txBody>
      </p:sp>
      <p:pic>
        <p:nvPicPr>
          <p:cNvPr id="8" name="Imagem 7" descr="Captura de tela de parte da interface do Android Studio, exibindo a área de Device Manager, com o ícone &quot;Add a new device&quot;, este representado por um símbolo de soma, sublinhado em vermelho.">
            <a:extLst>
              <a:ext uri="{FF2B5EF4-FFF2-40B4-BE49-F238E27FC236}">
                <a16:creationId xmlns:a16="http://schemas.microsoft.com/office/drawing/2014/main" id="{58C24DEC-9D22-F444-9519-BCF6CD39359D}"/>
              </a:ext>
            </a:extLst>
          </p:cNvPr>
          <p:cNvPicPr>
            <a:picLocks noChangeAspect="1"/>
          </p:cNvPicPr>
          <p:nvPr/>
        </p:nvPicPr>
        <p:blipFill rotWithShape="1">
          <a:blip r:embed="rId2">
            <a:extLst>
              <a:ext uri="{28A0092B-C50C-407E-A947-70E740481C1C}">
                <a14:useLocalDpi xmlns:a14="http://schemas.microsoft.com/office/drawing/2010/main" val="0"/>
              </a:ext>
            </a:extLst>
          </a:blip>
          <a:srcRect l="62434" b="63444"/>
          <a:stretch/>
        </p:blipFill>
        <p:spPr>
          <a:xfrm>
            <a:off x="1570918" y="3280035"/>
            <a:ext cx="6937581" cy="3729600"/>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26</a:t>
            </a:fld>
            <a:endParaRPr lang="pt-BR" dirty="0"/>
          </a:p>
        </p:txBody>
      </p:sp>
      <p:sp>
        <p:nvSpPr>
          <p:cNvPr id="3" name="CaixaDeTexto 2">
            <a:extLst>
              <a:ext uri="{FF2B5EF4-FFF2-40B4-BE49-F238E27FC236}">
                <a16:creationId xmlns:a16="http://schemas.microsoft.com/office/drawing/2014/main" id="{7A580B35-C465-2AF1-9AF8-13CAFA1A7AA4}"/>
              </a:ext>
            </a:extLst>
          </p:cNvPr>
          <p:cNvSpPr txBox="1"/>
          <p:nvPr/>
        </p:nvSpPr>
        <p:spPr>
          <a:xfrm>
            <a:off x="1570918" y="7027593"/>
            <a:ext cx="6937581"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13: Parte da interface do Android Studio, exibindo a área de Device Manager, com o ícone “Add a new device”, este representado pelo símbolo de soma, sublinhado em vermelho. Fonte: Captura de tela do Android Studio, 2024. </a:t>
            </a:r>
          </a:p>
        </p:txBody>
      </p:sp>
    </p:spTree>
    <p:extLst>
      <p:ext uri="{BB962C8B-B14F-4D97-AF65-F5344CB8AC3E}">
        <p14:creationId xmlns:p14="http://schemas.microsoft.com/office/powerpoint/2010/main" val="1097501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10" name="componente_texto">
            <a:extLst>
              <a:ext uri="{FF2B5EF4-FFF2-40B4-BE49-F238E27FC236}">
                <a16:creationId xmlns:a16="http://schemas.microsoft.com/office/drawing/2014/main" id="{F216801C-32D2-3D3E-41B8-91508E5BBC26}"/>
              </a:ext>
            </a:extLst>
          </p:cNvPr>
          <p:cNvSpPr txBox="1"/>
          <p:nvPr/>
        </p:nvSpPr>
        <p:spPr>
          <a:xfrm>
            <a:off x="1194564" y="2822190"/>
            <a:ext cx="7170820" cy="461665"/>
          </a:xfrm>
          <a:prstGeom prst="rect">
            <a:avLst/>
          </a:prstGeom>
          <a:noFill/>
        </p:spPr>
        <p:txBody>
          <a:bodyPr wrap="square" rtlCol="0">
            <a:spAutoFit/>
          </a:bodyPr>
          <a:lstStyle/>
          <a:p>
            <a:pPr marL="457200" indent="-457200" algn="just">
              <a:buFont typeface="+mj-lt"/>
              <a:buAutoNum type="arabicPeriod" startAt="3"/>
            </a:pPr>
            <a:r>
              <a:rPr lang="pt-BR" sz="2400" dirty="0"/>
              <a:t>Clique na opção </a:t>
            </a:r>
            <a:r>
              <a:rPr lang="pt-BR" sz="2400" b="1" dirty="0"/>
              <a:t>Create Virtual Device</a:t>
            </a:r>
            <a:r>
              <a:rPr lang="pt-BR" sz="2400" dirty="0"/>
              <a:t>.</a:t>
            </a:r>
          </a:p>
        </p:txBody>
      </p:sp>
      <p:pic>
        <p:nvPicPr>
          <p:cNvPr id="14" name="Imagem 13" descr="Captura de tela de parte da interface do Android Studio, exibindo a área de Device Manager, e as opções “Create Virtual Device” e “Select Remote Devices”, após clique no ícone “Add a new device”. A opção “Create Virtual Device” está sublinhada em vermelho.">
            <a:extLst>
              <a:ext uri="{FF2B5EF4-FFF2-40B4-BE49-F238E27FC236}">
                <a16:creationId xmlns:a16="http://schemas.microsoft.com/office/drawing/2014/main" id="{0AFF6D13-6158-8DE0-B472-0E6094780A05}"/>
              </a:ext>
            </a:extLst>
          </p:cNvPr>
          <p:cNvPicPr>
            <a:picLocks noChangeAspect="1"/>
          </p:cNvPicPr>
          <p:nvPr/>
        </p:nvPicPr>
        <p:blipFill rotWithShape="1">
          <a:blip r:embed="rId2">
            <a:extLst>
              <a:ext uri="{28A0092B-C50C-407E-A947-70E740481C1C}">
                <a14:useLocalDpi xmlns:a14="http://schemas.microsoft.com/office/drawing/2010/main" val="0"/>
              </a:ext>
            </a:extLst>
          </a:blip>
          <a:srcRect l="57143" b="55984"/>
          <a:stretch/>
        </p:blipFill>
        <p:spPr>
          <a:xfrm>
            <a:off x="1710778" y="3283855"/>
            <a:ext cx="6594065" cy="3729600"/>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27</a:t>
            </a:fld>
            <a:endParaRPr lang="pt-BR" dirty="0"/>
          </a:p>
        </p:txBody>
      </p:sp>
      <p:sp>
        <p:nvSpPr>
          <p:cNvPr id="3" name="CaixaDeTexto 2">
            <a:extLst>
              <a:ext uri="{FF2B5EF4-FFF2-40B4-BE49-F238E27FC236}">
                <a16:creationId xmlns:a16="http://schemas.microsoft.com/office/drawing/2014/main" id="{502E130B-5E3C-BAF5-E52A-F57ABE6CD1A2}"/>
              </a:ext>
            </a:extLst>
          </p:cNvPr>
          <p:cNvSpPr txBox="1"/>
          <p:nvPr/>
        </p:nvSpPr>
        <p:spPr>
          <a:xfrm>
            <a:off x="1710778" y="7013455"/>
            <a:ext cx="6594065"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14: Parte da interface do Android Studio, exibindo a área de Device Manager, e as opções “Create Virtual Device” e “</a:t>
            </a:r>
            <a:r>
              <a:rPr lang="pt-BR" sz="1400" dirty="0" err="1">
                <a:solidFill>
                  <a:schemeClr val="tx1">
                    <a:lumMod val="50000"/>
                    <a:lumOff val="50000"/>
                  </a:schemeClr>
                </a:solidFill>
                <a:latin typeface="+mj-lt"/>
              </a:rPr>
              <a:t>Select</a:t>
            </a:r>
            <a:r>
              <a:rPr lang="pt-BR" sz="1400" dirty="0">
                <a:solidFill>
                  <a:schemeClr val="tx1">
                    <a:lumMod val="50000"/>
                    <a:lumOff val="50000"/>
                  </a:schemeClr>
                </a:solidFill>
                <a:latin typeface="+mj-lt"/>
              </a:rPr>
              <a:t> Remote Devices”, após clique no ícone “Add a new device”. A opção “Create Virtual Device” está sublinhada em vermelho. Fonte: Captura de tela do Android Studio, 2024. </a:t>
            </a:r>
          </a:p>
        </p:txBody>
      </p:sp>
    </p:spTree>
    <p:extLst>
      <p:ext uri="{BB962C8B-B14F-4D97-AF65-F5344CB8AC3E}">
        <p14:creationId xmlns:p14="http://schemas.microsoft.com/office/powerpoint/2010/main" val="21651632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3"/>
            <a:ext cx="7170820" cy="1200329"/>
          </a:xfrm>
          <a:prstGeom prst="rect">
            <a:avLst/>
          </a:prstGeom>
          <a:noFill/>
        </p:spPr>
        <p:txBody>
          <a:bodyPr wrap="square" rtlCol="0">
            <a:spAutoFit/>
          </a:bodyPr>
          <a:lstStyle/>
          <a:p>
            <a:pPr marL="457200" indent="-457200" algn="just">
              <a:buFont typeface="+mj-lt"/>
              <a:buAutoNum type="arabicPeriod" startAt="4"/>
            </a:pPr>
            <a:r>
              <a:rPr lang="pt-BR" sz="2400" dirty="0"/>
              <a:t>A tela </a:t>
            </a:r>
            <a:r>
              <a:rPr lang="pt-BR" sz="2400" b="1" dirty="0"/>
              <a:t>Virtual Device Configuration </a:t>
            </a:r>
            <a:r>
              <a:rPr lang="pt-BR" sz="2400" dirty="0"/>
              <a:t>abrirá. Escolha o device que preferir, desde que esteja na categoria </a:t>
            </a:r>
            <a:r>
              <a:rPr lang="pt-BR" sz="2400" b="1" dirty="0"/>
              <a:t>Phone</a:t>
            </a:r>
            <a:r>
              <a:rPr lang="pt-BR" sz="2400" dirty="0"/>
              <a:t>. Quando escolher, clique em </a:t>
            </a:r>
            <a:r>
              <a:rPr lang="pt-BR" sz="2400" b="1" dirty="0"/>
              <a:t>Next</a:t>
            </a:r>
            <a:r>
              <a:rPr lang="pt-BR" sz="2400" dirty="0"/>
              <a:t>.</a:t>
            </a:r>
          </a:p>
        </p:txBody>
      </p:sp>
      <p:pic>
        <p:nvPicPr>
          <p:cNvPr id="5" name="Imagem 4" descr="Captura de tela da interface de Virtual Device Configuration do Android Studio, com a categoria &quot;Phone&quot;, o device &quot;Pixel 6a&quot; e o botão &quot;Next&quot; sublinhados em vermelho.">
            <a:extLst>
              <a:ext uri="{FF2B5EF4-FFF2-40B4-BE49-F238E27FC236}">
                <a16:creationId xmlns:a16="http://schemas.microsoft.com/office/drawing/2014/main" id="{919AA5CF-6FCC-ADC2-E3F0-FA31697069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1692" y="4018702"/>
            <a:ext cx="6576405" cy="3848726"/>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28</a:t>
            </a:fld>
            <a:endParaRPr lang="pt-BR" dirty="0"/>
          </a:p>
        </p:txBody>
      </p:sp>
      <p:sp>
        <p:nvSpPr>
          <p:cNvPr id="3" name="CaixaDeTexto 2">
            <a:extLst>
              <a:ext uri="{FF2B5EF4-FFF2-40B4-BE49-F238E27FC236}">
                <a16:creationId xmlns:a16="http://schemas.microsoft.com/office/drawing/2014/main" id="{4106F323-9526-068C-80B5-53EF285687AB}"/>
              </a:ext>
            </a:extLst>
          </p:cNvPr>
          <p:cNvSpPr txBox="1"/>
          <p:nvPr/>
        </p:nvSpPr>
        <p:spPr>
          <a:xfrm>
            <a:off x="1751692" y="7867428"/>
            <a:ext cx="6576405"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15: Interface de Virtual Device Configuration do Android Studio, com a categoria “Phone”, o device “Pixel 6a” e o botão “Next” sublinhados em vermelho. Fonte: Captura de tela do Android Studio, 2024. </a:t>
            </a:r>
          </a:p>
        </p:txBody>
      </p:sp>
    </p:spTree>
    <p:extLst>
      <p:ext uri="{BB962C8B-B14F-4D97-AF65-F5344CB8AC3E}">
        <p14:creationId xmlns:p14="http://schemas.microsoft.com/office/powerpoint/2010/main" val="746575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10" name="componente_texto">
            <a:extLst>
              <a:ext uri="{FF2B5EF4-FFF2-40B4-BE49-F238E27FC236}">
                <a16:creationId xmlns:a16="http://schemas.microsoft.com/office/drawing/2014/main" id="{F216801C-32D2-3D3E-41B8-91508E5BBC26}"/>
              </a:ext>
            </a:extLst>
          </p:cNvPr>
          <p:cNvSpPr txBox="1"/>
          <p:nvPr/>
        </p:nvSpPr>
        <p:spPr>
          <a:xfrm>
            <a:off x="1212376" y="2821293"/>
            <a:ext cx="7170820" cy="830997"/>
          </a:xfrm>
          <a:prstGeom prst="rect">
            <a:avLst/>
          </a:prstGeom>
          <a:noFill/>
        </p:spPr>
        <p:txBody>
          <a:bodyPr wrap="square" rtlCol="0">
            <a:spAutoFit/>
          </a:bodyPr>
          <a:lstStyle/>
          <a:p>
            <a:pPr marL="457200" indent="-457200" algn="just">
              <a:buFont typeface="+mj-lt"/>
              <a:buAutoNum type="arabicPeriod" startAt="5"/>
            </a:pPr>
            <a:r>
              <a:rPr lang="pt-BR" sz="2400" dirty="0"/>
              <a:t>Escolha a versão de Android para instalar no device (quanto mais recente, melhor), e clique em </a:t>
            </a:r>
            <a:r>
              <a:rPr lang="pt-BR" sz="2400" b="1" dirty="0"/>
              <a:t>Next</a:t>
            </a:r>
            <a:r>
              <a:rPr lang="pt-BR" sz="2400" dirty="0"/>
              <a:t>.</a:t>
            </a:r>
          </a:p>
        </p:txBody>
      </p:sp>
      <p:pic>
        <p:nvPicPr>
          <p:cNvPr id="12" name="Imagem 11" descr="Captura de tela da interface de Virtual Device Configuration do Android Studio, com a versão do Android &quot;UpsideDownCake&quot; e o botão &quot;Next&quot; sublinhados em vermelho.">
            <a:extLst>
              <a:ext uri="{FF2B5EF4-FFF2-40B4-BE49-F238E27FC236}">
                <a16:creationId xmlns:a16="http://schemas.microsoft.com/office/drawing/2014/main" id="{343C2B49-B60B-5E2A-6D94-064FB89C0C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151" y="3652290"/>
            <a:ext cx="6625320" cy="3848131"/>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29</a:t>
            </a:fld>
            <a:endParaRPr lang="pt-BR" dirty="0"/>
          </a:p>
        </p:txBody>
      </p:sp>
      <p:sp>
        <p:nvSpPr>
          <p:cNvPr id="3" name="CaixaDeTexto 2">
            <a:extLst>
              <a:ext uri="{FF2B5EF4-FFF2-40B4-BE49-F238E27FC236}">
                <a16:creationId xmlns:a16="http://schemas.microsoft.com/office/drawing/2014/main" id="{A7FBB4A1-523D-3831-7453-191196309C62}"/>
              </a:ext>
            </a:extLst>
          </p:cNvPr>
          <p:cNvSpPr txBox="1"/>
          <p:nvPr/>
        </p:nvSpPr>
        <p:spPr>
          <a:xfrm>
            <a:off x="1695151" y="7500421"/>
            <a:ext cx="6625320"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16: Interface de Virtual Device Configuration do Android Studio, com a versão de Android “</a:t>
            </a:r>
            <a:r>
              <a:rPr lang="pt-BR" sz="1400" dirty="0" err="1">
                <a:solidFill>
                  <a:schemeClr val="tx1">
                    <a:lumMod val="50000"/>
                    <a:lumOff val="50000"/>
                  </a:schemeClr>
                </a:solidFill>
                <a:latin typeface="+mj-lt"/>
              </a:rPr>
              <a:t>UpsideDownCake</a:t>
            </a:r>
            <a:r>
              <a:rPr lang="pt-BR" sz="1400" dirty="0">
                <a:solidFill>
                  <a:schemeClr val="tx1">
                    <a:lumMod val="50000"/>
                    <a:lumOff val="50000"/>
                  </a:schemeClr>
                </a:solidFill>
                <a:latin typeface="+mj-lt"/>
              </a:rPr>
              <a:t>” e o botão “Next” sublinhados em vermelho. Fonte: Captura de tela do Android Studio, 2024. </a:t>
            </a:r>
          </a:p>
        </p:txBody>
      </p:sp>
    </p:spTree>
    <p:extLst>
      <p:ext uri="{BB962C8B-B14F-4D97-AF65-F5344CB8AC3E}">
        <p14:creationId xmlns:p14="http://schemas.microsoft.com/office/powerpoint/2010/main" val="3134098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0709"/>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SUMÁRIO</a:t>
            </a:r>
          </a:p>
        </p:txBody>
      </p:sp>
      <p:sp>
        <p:nvSpPr>
          <p:cNvPr id="5" name="Retângulo 4" descr="Marcador de ">
            <a:extLst>
              <a:ext uri="{FF2B5EF4-FFF2-40B4-BE49-F238E27FC236}">
                <a16:creationId xmlns:a16="http://schemas.microsoft.com/office/drawing/2014/main" id="{EFFDC6A2-4BFD-584D-8402-B835C8C3E888}"/>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Espaço Reservado para Rodapé 3">
            <a:extLst>
              <a:ext uri="{FF2B5EF4-FFF2-40B4-BE49-F238E27FC236}">
                <a16:creationId xmlns:a16="http://schemas.microsoft.com/office/drawing/2014/main" id="{C6348322-4FA1-4CFD-8FD3-7149A00A7977}"/>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86CA39C-CDB2-5EC7-31A8-DA40007DFAB8}"/>
              </a:ext>
            </a:extLst>
          </p:cNvPr>
          <p:cNvSpPr>
            <a:spLocks noGrp="1"/>
          </p:cNvSpPr>
          <p:nvPr>
            <p:ph type="sldNum" sz="quarter" idx="12"/>
          </p:nvPr>
        </p:nvSpPr>
        <p:spPr/>
        <p:txBody>
          <a:bodyPr/>
          <a:lstStyle/>
          <a:p>
            <a:fld id="{C7304A55-5384-4D5C-8C5E-5FC4CD2714B2}" type="slidenum">
              <a:rPr lang="pt-BR" smtClean="0"/>
              <a:t>3</a:t>
            </a:fld>
            <a:endParaRPr lang="pt-BR" dirty="0"/>
          </a:p>
        </p:txBody>
      </p:sp>
      <p:sp>
        <p:nvSpPr>
          <p:cNvPr id="2" name="CaixaDeTexto 1">
            <a:extLst>
              <a:ext uri="{FF2B5EF4-FFF2-40B4-BE49-F238E27FC236}">
                <a16:creationId xmlns:a16="http://schemas.microsoft.com/office/drawing/2014/main" id="{05E33BF4-79F6-D31B-D500-C241404A61D5}"/>
              </a:ext>
            </a:extLst>
          </p:cNvPr>
          <p:cNvSpPr txBox="1"/>
          <p:nvPr/>
        </p:nvSpPr>
        <p:spPr>
          <a:xfrm>
            <a:off x="1227220" y="2819400"/>
            <a:ext cx="6945230" cy="3662541"/>
          </a:xfrm>
          <a:prstGeom prst="rect">
            <a:avLst/>
          </a:prstGeom>
          <a:noFill/>
        </p:spPr>
        <p:txBody>
          <a:bodyPr wrap="square" rtlCol="0">
            <a:spAutoFit/>
          </a:bodyPr>
          <a:lstStyle/>
          <a:p>
            <a:r>
              <a:rPr lang="pt-BR" sz="2400" dirty="0">
                <a:hlinkClick r:id="rId2" action="ppaction://hlinksldjump"/>
              </a:rPr>
              <a:t>Introdução</a:t>
            </a:r>
            <a:r>
              <a:rPr lang="pt-BR" sz="2400" dirty="0"/>
              <a:t> ................................................................... 4</a:t>
            </a:r>
          </a:p>
          <a:p>
            <a:r>
              <a:rPr lang="pt-BR" sz="2400" dirty="0">
                <a:hlinkClick r:id="rId3" action="ppaction://hlinksldjump"/>
              </a:rPr>
              <a:t>Capítulo 1: Configurando o Ambiente de Desenvolvimento</a:t>
            </a:r>
            <a:r>
              <a:rPr lang="pt-BR" sz="2400" dirty="0"/>
              <a:t> ........................................................ 5</a:t>
            </a:r>
          </a:p>
          <a:p>
            <a:r>
              <a:rPr lang="pt-BR" sz="2400" dirty="0">
                <a:hlinkClick r:id="rId4" action="ppaction://hlinksldjump"/>
              </a:rPr>
              <a:t>Capítulo 2: Criando o Projeto</a:t>
            </a:r>
            <a:r>
              <a:rPr lang="pt-BR" sz="2400" dirty="0"/>
              <a:t> ...................................... 7</a:t>
            </a:r>
          </a:p>
          <a:p>
            <a:r>
              <a:rPr lang="pt-BR" sz="2400" dirty="0">
                <a:hlinkClick r:id="rId5" action="ppaction://hlinksldjump"/>
              </a:rPr>
              <a:t>Capítulo 3: Criando a Interface do Usuário</a:t>
            </a:r>
            <a:r>
              <a:rPr lang="pt-BR" sz="2400" dirty="0"/>
              <a:t> ............... 11</a:t>
            </a:r>
          </a:p>
          <a:p>
            <a:r>
              <a:rPr lang="pt-BR" sz="2400" dirty="0">
                <a:hlinkClick r:id="rId6" action="ppaction://hlinksldjump"/>
              </a:rPr>
              <a:t>Capítulo 4: Criando a Lógica do Aplicativo</a:t>
            </a:r>
            <a:r>
              <a:rPr lang="pt-BR" sz="2400" dirty="0"/>
              <a:t> ................ 18</a:t>
            </a:r>
          </a:p>
          <a:p>
            <a:r>
              <a:rPr lang="pt-BR" sz="2400" dirty="0">
                <a:hlinkClick r:id="rId7" action="ppaction://hlinksldjump"/>
              </a:rPr>
              <a:t>Capítulo 5: Testando o Aplicativo</a:t>
            </a:r>
            <a:r>
              <a:rPr lang="pt-BR" sz="2400" dirty="0"/>
              <a:t> .............................. 23</a:t>
            </a:r>
          </a:p>
          <a:p>
            <a:r>
              <a:rPr lang="pt-BR" sz="2400" dirty="0">
                <a:hlinkClick r:id="rId8" action="ppaction://hlinksldjump"/>
              </a:rPr>
              <a:t>Agradecimentos</a:t>
            </a:r>
            <a:r>
              <a:rPr lang="pt-BR" sz="2400" dirty="0"/>
              <a:t> ........................................................ 34</a:t>
            </a:r>
          </a:p>
          <a:p>
            <a:pPr marL="571500" indent="-571500" algn="just">
              <a:buFont typeface="Wingdings" panose="05000000000000000000" pitchFamily="2" charset="2"/>
              <a:buChar char="§"/>
            </a:pPr>
            <a:endParaRPr lang="pt-BR" sz="4000" dirty="0">
              <a:latin typeface="Impact" panose="020B0806030902050204" pitchFamily="34" charset="0"/>
            </a:endParaRPr>
          </a:p>
        </p:txBody>
      </p:sp>
    </p:spTree>
    <p:extLst>
      <p:ext uri="{BB962C8B-B14F-4D97-AF65-F5344CB8AC3E}">
        <p14:creationId xmlns:p14="http://schemas.microsoft.com/office/powerpoint/2010/main" val="40816485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5"/>
            <a:ext cx="7170820" cy="1200329"/>
          </a:xfrm>
          <a:prstGeom prst="rect">
            <a:avLst/>
          </a:prstGeom>
          <a:noFill/>
        </p:spPr>
        <p:txBody>
          <a:bodyPr wrap="square" rtlCol="0">
            <a:spAutoFit/>
          </a:bodyPr>
          <a:lstStyle/>
          <a:p>
            <a:pPr marL="457200" indent="-457200" algn="just">
              <a:buFont typeface="+mj-lt"/>
              <a:buAutoNum type="arabicPeriod" startAt="6"/>
            </a:pPr>
            <a:r>
              <a:rPr lang="pt-BR" sz="2400" dirty="0"/>
              <a:t>Na etapa </a:t>
            </a:r>
            <a:r>
              <a:rPr lang="pt-BR" sz="2400" b="1" dirty="0"/>
              <a:t>Verify Configuration </a:t>
            </a:r>
            <a:r>
              <a:rPr lang="pt-BR" sz="2400" dirty="0"/>
              <a:t>é exibido um resumo das configurações do device, incluindo o nome dele. Clique em </a:t>
            </a:r>
            <a:r>
              <a:rPr lang="pt-BR" sz="2400" b="1" dirty="0"/>
              <a:t>Finish</a:t>
            </a:r>
            <a:r>
              <a:rPr lang="pt-BR" sz="2400" dirty="0"/>
              <a:t>.</a:t>
            </a:r>
          </a:p>
        </p:txBody>
      </p:sp>
      <p:pic>
        <p:nvPicPr>
          <p:cNvPr id="8" name="Imagem 7" descr="Captura de tela da interface de Virtual Device Configuration do Android Studio, com o campo &quot;AVD Name&quot; e o botão &quot;Finish&quot; sublinhados em vermelho.">
            <a:extLst>
              <a:ext uri="{FF2B5EF4-FFF2-40B4-BE49-F238E27FC236}">
                <a16:creationId xmlns:a16="http://schemas.microsoft.com/office/drawing/2014/main" id="{EA4140E2-0D18-6385-DC3F-A1D1AF2575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0694" y="4018704"/>
            <a:ext cx="6614233" cy="3862326"/>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30</a:t>
            </a:fld>
            <a:endParaRPr lang="pt-BR" dirty="0"/>
          </a:p>
        </p:txBody>
      </p:sp>
      <p:sp>
        <p:nvSpPr>
          <p:cNvPr id="3" name="CaixaDeTexto 2">
            <a:extLst>
              <a:ext uri="{FF2B5EF4-FFF2-40B4-BE49-F238E27FC236}">
                <a16:creationId xmlns:a16="http://schemas.microsoft.com/office/drawing/2014/main" id="{BE2878F0-BDF9-49AB-9A78-5B0B45A0BE80}"/>
              </a:ext>
            </a:extLst>
          </p:cNvPr>
          <p:cNvSpPr txBox="1"/>
          <p:nvPr/>
        </p:nvSpPr>
        <p:spPr>
          <a:xfrm>
            <a:off x="1700693" y="7881030"/>
            <a:ext cx="6614233"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17: Interface de Virtual Device Configuration do Android Studio, com o campo “AVD Name” e o botão “Finish” sublinhados em vermelho. Fonte: Captura de tela do Android Studio, 2024. </a:t>
            </a:r>
          </a:p>
        </p:txBody>
      </p:sp>
    </p:spTree>
    <p:extLst>
      <p:ext uri="{BB962C8B-B14F-4D97-AF65-F5344CB8AC3E}">
        <p14:creationId xmlns:p14="http://schemas.microsoft.com/office/powerpoint/2010/main" val="33272979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8"/>
            <a:ext cx="7170820" cy="1569660"/>
          </a:xfrm>
          <a:prstGeom prst="rect">
            <a:avLst/>
          </a:prstGeom>
          <a:noFill/>
        </p:spPr>
        <p:txBody>
          <a:bodyPr wrap="square" rtlCol="0">
            <a:spAutoFit/>
          </a:bodyPr>
          <a:lstStyle/>
          <a:p>
            <a:pPr marL="457200" indent="-457200" algn="just">
              <a:buFont typeface="+mj-lt"/>
              <a:buAutoNum type="arabicPeriod" startAt="7"/>
            </a:pPr>
            <a:r>
              <a:rPr lang="pt-BR" sz="2400" dirty="0"/>
              <a:t>De volta à tela principal do Android Studio, e agora é possível ver o device virtual criado no </a:t>
            </a:r>
            <a:r>
              <a:rPr lang="pt-BR" sz="2400" b="1" dirty="0"/>
              <a:t>Device Manager</a:t>
            </a:r>
            <a:r>
              <a:rPr lang="pt-BR" sz="2400" dirty="0"/>
              <a:t>. No menu superior, clique no ícone de </a:t>
            </a:r>
            <a:r>
              <a:rPr lang="pt-BR" sz="2400" b="1" dirty="0"/>
              <a:t>Run ‘app’</a:t>
            </a:r>
            <a:r>
              <a:rPr lang="pt-BR" sz="2400" dirty="0"/>
              <a:t>. </a:t>
            </a:r>
          </a:p>
        </p:txBody>
      </p:sp>
      <p:pic>
        <p:nvPicPr>
          <p:cNvPr id="5" name="Imagem 4" descr="Captura de tela de parte da interface do Android Studio, exibindo o device virtual criado na área de Device Manager. O nome do device e o ícone “Run ‘app’”, este representado por uma seta com a ponta pra direita (comumente usado em botões de play), estão sublinhados em vermelho. ">
            <a:extLst>
              <a:ext uri="{FF2B5EF4-FFF2-40B4-BE49-F238E27FC236}">
                <a16:creationId xmlns:a16="http://schemas.microsoft.com/office/drawing/2014/main" id="{0100BD67-E45D-00F1-4E54-FA3010424205}"/>
              </a:ext>
            </a:extLst>
          </p:cNvPr>
          <p:cNvPicPr>
            <a:picLocks noChangeAspect="1"/>
          </p:cNvPicPr>
          <p:nvPr/>
        </p:nvPicPr>
        <p:blipFill rotWithShape="1">
          <a:blip r:embed="rId2">
            <a:extLst>
              <a:ext uri="{28A0092B-C50C-407E-A947-70E740481C1C}">
                <a14:useLocalDpi xmlns:a14="http://schemas.microsoft.com/office/drawing/2010/main" val="0"/>
              </a:ext>
            </a:extLst>
          </a:blip>
          <a:srcRect l="41093" b="41410"/>
          <a:stretch/>
        </p:blipFill>
        <p:spPr>
          <a:xfrm>
            <a:off x="1656158" y="4388038"/>
            <a:ext cx="6643924" cy="3663261"/>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31</a:t>
            </a:fld>
            <a:endParaRPr lang="pt-BR" dirty="0"/>
          </a:p>
        </p:txBody>
      </p:sp>
      <p:sp>
        <p:nvSpPr>
          <p:cNvPr id="3" name="CaixaDeTexto 2" descr="Captura de tela de parte da interface do Android Studio, exibindo o device virtual criado na área de Device Manager. O nome do device e o ícone “Run ‘app’”, este representado por uma seta com a ponta pra direita (comumente usado em botões de play), estão sublinhados em vermelho.">
            <a:extLst>
              <a:ext uri="{FF2B5EF4-FFF2-40B4-BE49-F238E27FC236}">
                <a16:creationId xmlns:a16="http://schemas.microsoft.com/office/drawing/2014/main" id="{409BC51C-D157-4224-29AC-9F050C597B1F}"/>
              </a:ext>
            </a:extLst>
          </p:cNvPr>
          <p:cNvSpPr txBox="1"/>
          <p:nvPr/>
        </p:nvSpPr>
        <p:spPr>
          <a:xfrm>
            <a:off x="1656158" y="8051299"/>
            <a:ext cx="6643924"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18: Parte da interface do Android Studio, mostrando o device virtual criado na área de Device Manager. O nome do device e o ícone “Run ‘app’”, este representado por uma seta com a ponta pra direita (comumente usado em botões de play), estão sublinhados em vermelho. Fonte: Captura de tela do Android Studio, 2024. </a:t>
            </a:r>
          </a:p>
        </p:txBody>
      </p:sp>
    </p:spTree>
    <p:extLst>
      <p:ext uri="{BB962C8B-B14F-4D97-AF65-F5344CB8AC3E}">
        <p14:creationId xmlns:p14="http://schemas.microsoft.com/office/powerpoint/2010/main" val="27820145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8"/>
            <a:ext cx="7170820" cy="1938992"/>
          </a:xfrm>
          <a:prstGeom prst="rect">
            <a:avLst/>
          </a:prstGeom>
          <a:noFill/>
        </p:spPr>
        <p:txBody>
          <a:bodyPr wrap="square" rtlCol="0">
            <a:spAutoFit/>
          </a:bodyPr>
          <a:lstStyle/>
          <a:p>
            <a:pPr marL="457200" indent="-457200" algn="just">
              <a:buFont typeface="+mj-lt"/>
              <a:buAutoNum type="arabicPeriod" startAt="8"/>
            </a:pPr>
            <a:r>
              <a:rPr lang="pt-BR" sz="2400" dirty="0"/>
              <a:t>Quando tudo estiver pronto da parte do Android Studio, o device virtual aparecerá rodando o aplicativo! Caso não apareça, vá ao mesmo menu vertical na lateral direita, usado em passos anteriores, e clique no ícone </a:t>
            </a:r>
            <a:r>
              <a:rPr lang="pt-BR" sz="2400" b="1" dirty="0"/>
              <a:t>Running Devices</a:t>
            </a:r>
            <a:r>
              <a:rPr lang="pt-BR" sz="2400" dirty="0"/>
              <a:t>.</a:t>
            </a:r>
          </a:p>
        </p:txBody>
      </p:sp>
      <p:pic>
        <p:nvPicPr>
          <p:cNvPr id="8" name="Imagem 7" descr="Captura de tela da interface do Android Studio, exibindo com destaque à área de Running Devices. O botão “Run ‘app’”, o título “Running Devices”, o nome do device virtual e a tela do device, que exibe a tela do app ToDoList, estão sublinhados em vermelho.">
            <a:extLst>
              <a:ext uri="{FF2B5EF4-FFF2-40B4-BE49-F238E27FC236}">
                <a16:creationId xmlns:a16="http://schemas.microsoft.com/office/drawing/2014/main" id="{09C5A01D-1944-C40C-BC5B-5109B6D4CAE2}"/>
              </a:ext>
            </a:extLst>
          </p:cNvPr>
          <p:cNvPicPr>
            <a:picLocks noChangeAspect="1"/>
          </p:cNvPicPr>
          <p:nvPr/>
        </p:nvPicPr>
        <p:blipFill rotWithShape="1">
          <a:blip r:embed="rId2">
            <a:extLst>
              <a:ext uri="{28A0092B-C50C-407E-A947-70E740481C1C}">
                <a14:useLocalDpi xmlns:a14="http://schemas.microsoft.com/office/drawing/2010/main" val="0"/>
              </a:ext>
            </a:extLst>
          </a:blip>
          <a:srcRect r="697"/>
          <a:stretch/>
        </p:blipFill>
        <p:spPr>
          <a:xfrm>
            <a:off x="1645357" y="4757370"/>
            <a:ext cx="6762560" cy="3729600"/>
          </a:xfrm>
          <a:prstGeom prst="rect">
            <a:avLst/>
          </a:prstGeom>
        </p:spPr>
      </p:pic>
      <p:sp>
        <p:nvSpPr>
          <p:cNvPr id="10" name="componente_texto">
            <a:extLst>
              <a:ext uri="{FF2B5EF4-FFF2-40B4-BE49-F238E27FC236}">
                <a16:creationId xmlns:a16="http://schemas.microsoft.com/office/drawing/2014/main" id="{B8F7EFC4-38DF-CE11-5ABC-F7D23D5FE9A9}"/>
              </a:ext>
            </a:extLst>
          </p:cNvPr>
          <p:cNvSpPr txBox="1"/>
          <p:nvPr/>
        </p:nvSpPr>
        <p:spPr>
          <a:xfrm>
            <a:off x="1217913" y="9760581"/>
            <a:ext cx="7170820" cy="830997"/>
          </a:xfrm>
          <a:prstGeom prst="rect">
            <a:avLst/>
          </a:prstGeom>
          <a:noFill/>
        </p:spPr>
        <p:txBody>
          <a:bodyPr wrap="square" rtlCol="0">
            <a:spAutoFit/>
          </a:bodyPr>
          <a:lstStyle/>
          <a:p>
            <a:pPr algn="just"/>
            <a:r>
              <a:rPr lang="pt-BR" sz="2400" dirty="0"/>
              <a:t>Muito legal né? Agora que o aplicativo está rodando, é possível testar as funcionalidades que desenvolvemos!</a:t>
            </a:r>
          </a:p>
        </p:txBody>
      </p:sp>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32</a:t>
            </a:fld>
            <a:endParaRPr lang="pt-BR" dirty="0"/>
          </a:p>
        </p:txBody>
      </p:sp>
      <p:sp>
        <p:nvSpPr>
          <p:cNvPr id="3" name="CaixaDeTexto 2">
            <a:extLst>
              <a:ext uri="{FF2B5EF4-FFF2-40B4-BE49-F238E27FC236}">
                <a16:creationId xmlns:a16="http://schemas.microsoft.com/office/drawing/2014/main" id="{F6A36619-8BFE-AC82-3350-EDB104AC1004}"/>
              </a:ext>
            </a:extLst>
          </p:cNvPr>
          <p:cNvSpPr txBox="1"/>
          <p:nvPr/>
        </p:nvSpPr>
        <p:spPr>
          <a:xfrm>
            <a:off x="1645357" y="8486970"/>
            <a:ext cx="6743376" cy="954107"/>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19: Interface do Android Studio, com destaque à área de Running Devices. O botão “Run ‘app’”, o título “Running Devices”, o nome do device virtual e a tela do device, que exibe a tela do app ToDoList, estão sublinhados em vermelho. Fonte: Captura de tela do Android Studio, 2024. </a:t>
            </a:r>
          </a:p>
        </p:txBody>
      </p:sp>
    </p:spTree>
    <p:extLst>
      <p:ext uri="{BB962C8B-B14F-4D97-AF65-F5344CB8AC3E}">
        <p14:creationId xmlns:p14="http://schemas.microsoft.com/office/powerpoint/2010/main" val="38737904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241A0915-7F7A-109A-DAAE-32E4BB56C4F5}"/>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9" name="componente_titulo">
            <a:extLst>
              <a:ext uri="{FF2B5EF4-FFF2-40B4-BE49-F238E27FC236}">
                <a16:creationId xmlns:a16="http://schemas.microsoft.com/office/drawing/2014/main" id="{794F7E77-3BB1-5431-0DAD-47C30757AEDB}"/>
              </a:ext>
            </a:extLst>
          </p:cNvPr>
          <p:cNvSpPr txBox="1">
            <a:spLocks noGrp="1"/>
          </p:cNvSpPr>
          <p:nvPr>
            <p:ph type="title" idx="4294967295"/>
          </p:nvPr>
        </p:nvSpPr>
        <p:spPr>
          <a:xfrm>
            <a:off x="1227221" y="1118491"/>
            <a:ext cx="756118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TESTANDO O APLICATIVO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8372"/>
            <a:ext cx="7170820" cy="1938992"/>
          </a:xfrm>
          <a:prstGeom prst="rect">
            <a:avLst/>
          </a:prstGeom>
          <a:noFill/>
        </p:spPr>
        <p:txBody>
          <a:bodyPr wrap="square" rtlCol="0">
            <a:spAutoFit/>
          </a:bodyPr>
          <a:lstStyle/>
          <a:p>
            <a:pPr marL="457200" indent="-457200" algn="just">
              <a:buFont typeface="+mj-lt"/>
              <a:buAutoNum type="arabicPeriod" startAt="9"/>
            </a:pPr>
            <a:r>
              <a:rPr lang="pt-BR" sz="2400" dirty="0"/>
              <a:t>Agora é a diversão! Adicione e remova tarefas, veja como sua lista se comporta na tela. Identifique pontos de melhoria, seja corrigindo ou adicionando novas funcionalidades. Isso pode ser um grande motivador para seguir nos estudos de Android!</a:t>
            </a:r>
          </a:p>
        </p:txBody>
      </p:sp>
      <p:pic>
        <p:nvPicPr>
          <p:cNvPr id="5" name="Imagem 4" descr="Captura de tela do emulador do Android Studio, exibindo a Interface do app ToDoList, contendo um campo para inserir uma tarefa, e um botão “Adicionar” na frente do campo. Não há nenhuma tarefa na lista.">
            <a:extLst>
              <a:ext uri="{FF2B5EF4-FFF2-40B4-BE49-F238E27FC236}">
                <a16:creationId xmlns:a16="http://schemas.microsoft.com/office/drawing/2014/main" id="{E44CB592-9E88-8951-CADC-891BE334AF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3226" y="4736083"/>
            <a:ext cx="2290395" cy="4856556"/>
          </a:xfrm>
          <a:prstGeom prst="rect">
            <a:avLst/>
          </a:prstGeom>
        </p:spPr>
      </p:pic>
      <p:pic>
        <p:nvPicPr>
          <p:cNvPr id="12" name="Imagem 11" descr="Captura de tela do emulador do Android Studio, exibindo a Interface do app ToDoList, contendo um campo para inserir uma tarefa, e um botão “Adicionar” na frente do campo. Há duas tarefas na lista, &quot;Seguir os passos do guia Android para Todes&quot; e &quot;Criar meu primeiro app&quot;. Na frente de cada tarefa a um botão &quot;Remover&quot; atrelado às mesmas.">
            <a:extLst>
              <a:ext uri="{FF2B5EF4-FFF2-40B4-BE49-F238E27FC236}">
                <a16:creationId xmlns:a16="http://schemas.microsoft.com/office/drawing/2014/main" id="{2685F2A0-5369-1B9C-4459-F68D254E36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61103" y="4747730"/>
            <a:ext cx="2265383" cy="4856556"/>
          </a:xfrm>
          <a:prstGeom prst="rect">
            <a:avLst/>
          </a:prstGeom>
        </p:spPr>
      </p:pic>
      <p:pic>
        <p:nvPicPr>
          <p:cNvPr id="14" name="Imagem 13" descr="Captura de tela do emulador do Android Studio, exibindo a Interface do app ToDoList, contendo um campo para inserir uma tarefa, e um botão “Adicionar” na frente do campo. Há uma tarefa na lista chamada &quot;Criar meu primeiro app&quot;, com um botão &quot;Remover&quot; atrelado à mesma. Dá a entender que a outra tarefa, &quot;Seguir os passos do guia Android para Todes&quot;, foi removida.">
            <a:extLst>
              <a:ext uri="{FF2B5EF4-FFF2-40B4-BE49-F238E27FC236}">
                <a16:creationId xmlns:a16="http://schemas.microsoft.com/office/drawing/2014/main" id="{1896B6F8-EDFC-8DF7-F907-5B14AD8638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0559" y="4747730"/>
            <a:ext cx="2279140" cy="4856556"/>
          </a:xfrm>
          <a:prstGeom prst="rect">
            <a:avLst/>
          </a:prstGeom>
        </p:spPr>
      </p:pic>
      <p:sp>
        <p:nvSpPr>
          <p:cNvPr id="4" name="Espaço Reservado para Rodapé 3">
            <a:extLst>
              <a:ext uri="{FF2B5EF4-FFF2-40B4-BE49-F238E27FC236}">
                <a16:creationId xmlns:a16="http://schemas.microsoft.com/office/drawing/2014/main" id="{12410924-2CC9-C353-98B2-ABB43BF81C5B}"/>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6" name="Espaço Reservado para Número de Slide 5">
            <a:extLst>
              <a:ext uri="{FF2B5EF4-FFF2-40B4-BE49-F238E27FC236}">
                <a16:creationId xmlns:a16="http://schemas.microsoft.com/office/drawing/2014/main" id="{91269FD0-E9DD-DFDA-3398-759D4D804FB1}"/>
              </a:ext>
            </a:extLst>
          </p:cNvPr>
          <p:cNvSpPr>
            <a:spLocks noGrp="1"/>
          </p:cNvSpPr>
          <p:nvPr>
            <p:ph type="sldNum" sz="quarter" idx="12"/>
          </p:nvPr>
        </p:nvSpPr>
        <p:spPr/>
        <p:txBody>
          <a:bodyPr/>
          <a:lstStyle/>
          <a:p>
            <a:fld id="{C7304A55-5384-4D5C-8C5E-5FC4CD2714B2}" type="slidenum">
              <a:rPr lang="pt-BR" smtClean="0"/>
              <a:t>33</a:t>
            </a:fld>
            <a:endParaRPr lang="pt-BR" dirty="0"/>
          </a:p>
        </p:txBody>
      </p:sp>
      <p:sp>
        <p:nvSpPr>
          <p:cNvPr id="3" name="CaixaDeTexto 2">
            <a:extLst>
              <a:ext uri="{FF2B5EF4-FFF2-40B4-BE49-F238E27FC236}">
                <a16:creationId xmlns:a16="http://schemas.microsoft.com/office/drawing/2014/main" id="{F3CF6416-D916-5B81-667B-E425460478CF}"/>
              </a:ext>
            </a:extLst>
          </p:cNvPr>
          <p:cNvSpPr txBox="1"/>
          <p:nvPr/>
        </p:nvSpPr>
        <p:spPr>
          <a:xfrm>
            <a:off x="1533226" y="9604286"/>
            <a:ext cx="2265383" cy="1815882"/>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20: Interface do app ToDoList, exibindo o campo para inserir uma tarefa, e o botão “Adicionar”. Não há nenhuma tarefa na lista. Fonte: Captura de tela do emulador do Android Studio, 2024. </a:t>
            </a:r>
          </a:p>
        </p:txBody>
      </p:sp>
      <p:sp>
        <p:nvSpPr>
          <p:cNvPr id="8" name="CaixaDeTexto 7">
            <a:extLst>
              <a:ext uri="{FF2B5EF4-FFF2-40B4-BE49-F238E27FC236}">
                <a16:creationId xmlns:a16="http://schemas.microsoft.com/office/drawing/2014/main" id="{BA3372BD-08C8-F7F9-ECE1-25B3B29C81D7}"/>
              </a:ext>
            </a:extLst>
          </p:cNvPr>
          <p:cNvSpPr txBox="1"/>
          <p:nvPr/>
        </p:nvSpPr>
        <p:spPr>
          <a:xfrm>
            <a:off x="3886114" y="9592639"/>
            <a:ext cx="2240371" cy="1600438"/>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21: Interface do app ToDoList, exibindo duas tarefas na lista, e cada uma atrelada a um botão “Remover”. Fonte: Captura de tela do emulador do Android Studio, 2024. </a:t>
            </a:r>
          </a:p>
        </p:txBody>
      </p:sp>
      <p:sp>
        <p:nvSpPr>
          <p:cNvPr id="10" name="CaixaDeTexto 9">
            <a:extLst>
              <a:ext uri="{FF2B5EF4-FFF2-40B4-BE49-F238E27FC236}">
                <a16:creationId xmlns:a16="http://schemas.microsoft.com/office/drawing/2014/main" id="{FD4E7CAF-BC09-C1BF-16D0-1B015CD04824}"/>
              </a:ext>
            </a:extLst>
          </p:cNvPr>
          <p:cNvSpPr txBox="1"/>
          <p:nvPr/>
        </p:nvSpPr>
        <p:spPr>
          <a:xfrm>
            <a:off x="6160558" y="9592639"/>
            <a:ext cx="2265383" cy="1815882"/>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22: Interface do app ToDoList, exibindo uma tarefa na lista, atrelada a um botão “Remover”, e dando a entender que a outra tarefa foi removida. Fonte: Captura de tela do emulador do Android Studio, 2024. </a:t>
            </a:r>
          </a:p>
        </p:txBody>
      </p:sp>
    </p:spTree>
    <p:extLst>
      <p:ext uri="{BB962C8B-B14F-4D97-AF65-F5344CB8AC3E}">
        <p14:creationId xmlns:p14="http://schemas.microsoft.com/office/powerpoint/2010/main" val="13577208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a:extLst>
              <a:ext uri="{FF2B5EF4-FFF2-40B4-BE49-F238E27FC236}">
                <a16:creationId xmlns:a16="http://schemas.microsoft.com/office/drawing/2014/main" id="{EFFDC6A2-4BFD-584D-8402-B835C8C3E888}"/>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10709"/>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AGRADECIMENTOS</a:t>
            </a:r>
          </a:p>
        </p:txBody>
      </p:sp>
      <p:sp>
        <p:nvSpPr>
          <p:cNvPr id="8" name="componente_texto">
            <a:extLst>
              <a:ext uri="{FF2B5EF4-FFF2-40B4-BE49-F238E27FC236}">
                <a16:creationId xmlns:a16="http://schemas.microsoft.com/office/drawing/2014/main" id="{1D5D4F8E-D53D-E11A-422A-5EBADA17FACD}"/>
              </a:ext>
            </a:extLst>
          </p:cNvPr>
          <p:cNvSpPr txBox="1"/>
          <p:nvPr/>
        </p:nvSpPr>
        <p:spPr>
          <a:xfrm>
            <a:off x="1227221" y="2820707"/>
            <a:ext cx="7170820" cy="1569660"/>
          </a:xfrm>
          <a:prstGeom prst="rect">
            <a:avLst/>
          </a:prstGeom>
          <a:noFill/>
        </p:spPr>
        <p:txBody>
          <a:bodyPr wrap="square" rtlCol="0">
            <a:spAutoFit/>
          </a:bodyPr>
          <a:lstStyle/>
          <a:p>
            <a:pPr algn="just"/>
            <a:r>
              <a:rPr lang="pt-BR" sz="2400" dirty="0"/>
              <a:t>Obrigade por ler este guia para a criação de seu primeiro aplicativo! Espero que tenha conseguido acompanhar e que te dê motivação para seguir nessa jornada do Desenvolvimento Android.</a:t>
            </a: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Imagem 11" descr="A imagem apresenta uma representação estilizada e caricatural do mascote do Android. Ele é predominantemente verde com detalhes brancos e possui um design simplista. A figura parece ter dois olhos, uma boca sorridente e braços estendidos para fora em um gesto de boas-vindas ou saudação.">
            <a:extLst>
              <a:ext uri="{FF2B5EF4-FFF2-40B4-BE49-F238E27FC236}">
                <a16:creationId xmlns:a16="http://schemas.microsoft.com/office/drawing/2014/main" id="{91617092-CCF8-B4F0-F429-A2DB6BDF78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3848" y="4467296"/>
            <a:ext cx="1933504" cy="1933504"/>
          </a:xfrm>
          <a:prstGeom prst="rect">
            <a:avLst/>
          </a:prstGeom>
        </p:spPr>
      </p:pic>
      <p:sp>
        <p:nvSpPr>
          <p:cNvPr id="2" name="componente_texto">
            <a:extLst>
              <a:ext uri="{FF2B5EF4-FFF2-40B4-BE49-F238E27FC236}">
                <a16:creationId xmlns:a16="http://schemas.microsoft.com/office/drawing/2014/main" id="{8204795C-C77B-85D0-77B8-1704EF1C0118}"/>
              </a:ext>
            </a:extLst>
          </p:cNvPr>
          <p:cNvSpPr txBox="1"/>
          <p:nvPr/>
        </p:nvSpPr>
        <p:spPr>
          <a:xfrm>
            <a:off x="1194564" y="7269826"/>
            <a:ext cx="7170820" cy="4524315"/>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rPr>
              <a:t>Esse ebook foi construído com auxílio de IAs. Os passos para sua criação encontram-se no meu</a:t>
            </a:r>
            <a:r>
              <a:rPr lang="pt-BR" sz="2400" dirty="0">
                <a:solidFill>
                  <a:prstClr val="black"/>
                </a:solidFill>
                <a:latin typeface="Calibri" panose="020F0502020204030204"/>
              </a:rPr>
              <a:t> GitHub.</a:t>
            </a:r>
          </a:p>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dirty="0">
                <a:solidFill>
                  <a:prstClr val="black"/>
                </a:solidFill>
                <a:latin typeface="Calibri" panose="020F0502020204030204"/>
              </a:rPr>
              <a:t>Houve intercepção humana para melhoria e correção do conteúdo gerado, além da criação de códigos, prints dos passos e diagramação.</a:t>
            </a:r>
          </a:p>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dirty="0">
                <a:solidFill>
                  <a:prstClr val="black"/>
                </a:solidFill>
                <a:latin typeface="Calibri" panose="020F0502020204030204"/>
              </a:rPr>
              <a:t>Esse conteúdo foi gerado para fins didáticos, então a validação humana não foi muito rigorosa e pode conter erros despercebidos.</a:t>
            </a:r>
          </a:p>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just" defTabSz="457200" rtl="0" eaLnBrk="1" fontAlgn="auto" latinLnBrk="0" hangingPunct="1">
              <a:lnSpc>
                <a:spcPct val="100000"/>
              </a:lnSpc>
              <a:spcBef>
                <a:spcPts val="0"/>
              </a:spcBef>
              <a:spcAft>
                <a:spcPts val="0"/>
              </a:spcAft>
              <a:buClrTx/>
              <a:buSzTx/>
              <a:buFontTx/>
              <a:buNone/>
              <a:tabLst/>
              <a:defRPr/>
            </a:pPr>
            <a:r>
              <a:rPr lang="pt-BR" sz="2400" dirty="0">
                <a:solidFill>
                  <a:prstClr val="black"/>
                </a:solidFill>
                <a:latin typeface="Calibri" panose="020F0502020204030204"/>
              </a:rPr>
              <a:t>Para sugestões/dúvidas, contate-me nas redes:</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3"/>
              </a:rPr>
              <a:t>@github</a:t>
            </a:r>
            <a:r>
              <a:rPr lang="pt-BR" sz="2400" dirty="0">
                <a:solidFill>
                  <a:prstClr val="black"/>
                </a:solidFill>
                <a:latin typeface="Calibri" panose="020F0502020204030204"/>
              </a:rPr>
              <a:t> </a:t>
            </a:r>
            <a:r>
              <a:rPr lang="pt-BR" sz="2400" dirty="0">
                <a:solidFill>
                  <a:prstClr val="black"/>
                </a:solidFill>
                <a:latin typeface="Calibri" panose="020F0502020204030204"/>
                <a:hlinkClick r:id="rId4"/>
              </a:rPr>
              <a:t>@linkedin</a:t>
            </a:r>
            <a:endParaRPr kumimoji="0" lang="pt-BR"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Espaço Reservado para Rodapé 5">
            <a:extLst>
              <a:ext uri="{FF2B5EF4-FFF2-40B4-BE49-F238E27FC236}">
                <a16:creationId xmlns:a16="http://schemas.microsoft.com/office/drawing/2014/main" id="{C53F83A7-3E41-0847-B5CB-FC0C48CDE809}"/>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7" name="Espaço Reservado para Número de Slide 6">
            <a:extLst>
              <a:ext uri="{FF2B5EF4-FFF2-40B4-BE49-F238E27FC236}">
                <a16:creationId xmlns:a16="http://schemas.microsoft.com/office/drawing/2014/main" id="{0144DD8E-B55C-72EE-C7F5-008D985E24BE}"/>
              </a:ext>
            </a:extLst>
          </p:cNvPr>
          <p:cNvSpPr>
            <a:spLocks noGrp="1"/>
          </p:cNvSpPr>
          <p:nvPr>
            <p:ph type="sldNum" sz="quarter" idx="12"/>
          </p:nvPr>
        </p:nvSpPr>
        <p:spPr/>
        <p:txBody>
          <a:bodyPr/>
          <a:lstStyle/>
          <a:p>
            <a:fld id="{C7304A55-5384-4D5C-8C5E-5FC4CD2714B2}" type="slidenum">
              <a:rPr lang="pt-BR" smtClean="0"/>
              <a:t>34</a:t>
            </a:fld>
            <a:endParaRPr lang="pt-BR" dirty="0"/>
          </a:p>
        </p:txBody>
      </p:sp>
      <p:sp>
        <p:nvSpPr>
          <p:cNvPr id="4" name="CaixaDeTexto 3">
            <a:extLst>
              <a:ext uri="{FF2B5EF4-FFF2-40B4-BE49-F238E27FC236}">
                <a16:creationId xmlns:a16="http://schemas.microsoft.com/office/drawing/2014/main" id="{7BEBA456-F753-C72A-15B4-0DCB2F8DEE39}"/>
              </a:ext>
            </a:extLst>
          </p:cNvPr>
          <p:cNvSpPr txBox="1"/>
          <p:nvPr/>
        </p:nvSpPr>
        <p:spPr>
          <a:xfrm>
            <a:off x="3721881" y="6364288"/>
            <a:ext cx="2181499"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23: Ícone verde do mascote do Android. Fonte: Google, 2024.</a:t>
            </a:r>
          </a:p>
        </p:txBody>
      </p:sp>
    </p:spTree>
    <p:extLst>
      <p:ext uri="{BB962C8B-B14F-4D97-AF65-F5344CB8AC3E}">
        <p14:creationId xmlns:p14="http://schemas.microsoft.com/office/powerpoint/2010/main" val="36739036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a:extLst>
              <a:ext uri="{FF2B5EF4-FFF2-40B4-BE49-F238E27FC236}">
                <a16:creationId xmlns:a16="http://schemas.microsoft.com/office/drawing/2014/main" id="{453C80DA-4C67-42C7-7354-69E2E60AAD7A}"/>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6E6D3F4A-8486-B64D-8EBE-7FD888C9A412}"/>
              </a:ext>
            </a:extLst>
          </p:cNvPr>
          <p:cNvSpPr txBox="1">
            <a:spLocks noGrp="1"/>
          </p:cNvSpPr>
          <p:nvPr>
            <p:ph type="title" idx="4294967295"/>
          </p:nvPr>
        </p:nvSpPr>
        <p:spPr>
          <a:xfrm>
            <a:off x="1227221" y="1110709"/>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INTRODUÇÃO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21207"/>
            <a:ext cx="7170820" cy="7478970"/>
          </a:xfrm>
          <a:prstGeom prst="rect">
            <a:avLst/>
          </a:prstGeom>
          <a:noFill/>
        </p:spPr>
        <p:txBody>
          <a:bodyPr wrap="square" rtlCol="0">
            <a:spAutoFit/>
          </a:bodyPr>
          <a:lstStyle/>
          <a:p>
            <a:pPr algn="just"/>
            <a:r>
              <a:rPr lang="pt-BR" sz="2400" dirty="0"/>
              <a:t>Seja bem-vinde ao mundo do desenvolvimento de aplicativos Android! Este guia foi cuidadosamente elaborado para proporcionar uma experiência de aprendizado acessível e inclusiva, especialmente voltada para você que deseja dar os primeiros passos na criação de aplicativos.</a:t>
            </a:r>
          </a:p>
          <a:p>
            <a:pPr algn="just"/>
            <a:endParaRPr lang="pt-BR" sz="2400" dirty="0"/>
          </a:p>
          <a:p>
            <a:pPr algn="just"/>
            <a:r>
              <a:rPr lang="pt-BR" sz="2400" dirty="0"/>
              <a:t>Vamos criar juntes um aplicativo simples de lista de tarefas, onde você poderá ver, adicionar e remover tarefas. Este projeto será uma oportunidade para explorarmos os fundamentos do desenvolvimento Android de maneira prática.</a:t>
            </a:r>
          </a:p>
          <a:p>
            <a:pPr algn="just"/>
            <a:endParaRPr lang="pt-BR" sz="2400" dirty="0"/>
          </a:p>
          <a:p>
            <a:pPr algn="just"/>
            <a:r>
              <a:rPr lang="pt-BR" sz="2400" dirty="0"/>
              <a:t>Ao longo deste guia, garanto explicações claras e compreensíveis. Não importa se você é iniciante na programação ou busca uma introdução amigável ao desenvolvimento Android, este guia é para você!</a:t>
            </a:r>
            <a:br>
              <a:rPr lang="pt-BR" sz="2400" dirty="0"/>
            </a:br>
            <a:br>
              <a:rPr lang="pt-BR" sz="2400" dirty="0"/>
            </a:br>
            <a:r>
              <a:rPr lang="pt-BR" sz="2400" dirty="0"/>
              <a:t>Vamos começar esta jornada? Estou animada para compartilhar este conhecimento com você!</a:t>
            </a:r>
          </a:p>
        </p:txBody>
      </p:sp>
      <p:sp>
        <p:nvSpPr>
          <p:cNvPr id="7" name="Espaço Reservado para Rodapé 6">
            <a:extLst>
              <a:ext uri="{FF2B5EF4-FFF2-40B4-BE49-F238E27FC236}">
                <a16:creationId xmlns:a16="http://schemas.microsoft.com/office/drawing/2014/main" id="{1E6337EC-A959-1C85-81FA-592F577E9E80}"/>
              </a:ext>
            </a:extLst>
          </p:cNvPr>
          <p:cNvSpPr>
            <a:spLocks noGrp="1"/>
          </p:cNvSpPr>
          <p:nvPr>
            <p:ph type="ftr" sz="quarter" idx="11"/>
          </p:nvPr>
        </p:nvSpPr>
        <p:spPr/>
        <p:txBody>
          <a:bodyPr/>
          <a:lstStyle/>
          <a:p>
            <a:r>
              <a:rPr lang="pt-BR" dirty="0"/>
              <a:t>Android para Todes - Guia Inclusivo para a Criação do Seu Primeiro Aplicativo</a:t>
            </a:r>
          </a:p>
        </p:txBody>
      </p:sp>
      <p:sp>
        <p:nvSpPr>
          <p:cNvPr id="8" name="Espaço Reservado para Número de Slide 7">
            <a:extLst>
              <a:ext uri="{FF2B5EF4-FFF2-40B4-BE49-F238E27FC236}">
                <a16:creationId xmlns:a16="http://schemas.microsoft.com/office/drawing/2014/main" id="{44531690-5D7C-E99A-B812-6B18DCB6F496}"/>
              </a:ext>
            </a:extLst>
          </p:cNvPr>
          <p:cNvSpPr>
            <a:spLocks noGrp="1"/>
          </p:cNvSpPr>
          <p:nvPr>
            <p:ph type="sldNum" sz="quarter" idx="12"/>
          </p:nvPr>
        </p:nvSpPr>
        <p:spPr/>
        <p:txBody>
          <a:bodyPr/>
          <a:lstStyle/>
          <a:p>
            <a:fld id="{C7304A55-5384-4D5C-8C5E-5FC4CD2714B2}" type="slidenum">
              <a:rPr lang="pt-BR" smtClean="0"/>
              <a:t>4</a:t>
            </a:fld>
            <a:endParaRPr lang="pt-BR" dirty="0"/>
          </a:p>
        </p:txBody>
      </p:sp>
    </p:spTree>
    <p:extLst>
      <p:ext uri="{BB962C8B-B14F-4D97-AF65-F5344CB8AC3E}">
        <p14:creationId xmlns:p14="http://schemas.microsoft.com/office/powerpoint/2010/main" val="6794754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5CA01F0F-E68D-7133-3D3B-8006D27E7F20}"/>
              </a:ext>
              <a:ext uri="{C183D7F6-B498-43B3-948B-1728B52AA6E4}">
                <adec:decorative xmlns:adec="http://schemas.microsoft.com/office/drawing/2017/decorative" val="1"/>
              </a:ext>
            </a:extLst>
          </p:cNvPr>
          <p:cNvSpPr/>
          <p:nvPr/>
        </p:nvSpPr>
        <p:spPr>
          <a:xfrm>
            <a:off x="0" y="0"/>
            <a:ext cx="9601200" cy="134994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090B05DA-D027-E701-5F90-A7B9C3AD1848}"/>
              </a:ext>
            </a:extLst>
          </p:cNvPr>
          <p:cNvSpPr txBox="1"/>
          <p:nvPr/>
        </p:nvSpPr>
        <p:spPr>
          <a:xfrm>
            <a:off x="4177295" y="8033061"/>
            <a:ext cx="1246605" cy="1446550"/>
          </a:xfrm>
          <a:prstGeom prst="rect">
            <a:avLst/>
          </a:prstGeom>
          <a:noFill/>
          <a:ln>
            <a:solidFill>
              <a:schemeClr val="tx1"/>
            </a:solidFill>
          </a:ln>
        </p:spPr>
        <p:txBody>
          <a:bodyPr wrap="square" rtlCol="0">
            <a:spAutoFit/>
          </a:bodyPr>
          <a:lstStyle/>
          <a:p>
            <a:r>
              <a:rPr lang="pt-BR" sz="8800" dirty="0">
                <a:ln>
                  <a:solidFill>
                    <a:schemeClr val="bg1"/>
                  </a:solidFill>
                </a:ln>
                <a:noFill/>
                <a:latin typeface="Impact" panose="020B0806030902050204" pitchFamily="34" charset="0"/>
              </a:rPr>
              <a:t>01</a:t>
            </a:r>
          </a:p>
        </p:txBody>
      </p:sp>
      <p:sp>
        <p:nvSpPr>
          <p:cNvPr id="9" name="Título 8">
            <a:extLst>
              <a:ext uri="{FF2B5EF4-FFF2-40B4-BE49-F238E27FC236}">
                <a16:creationId xmlns:a16="http://schemas.microsoft.com/office/drawing/2014/main" id="{0BDA422A-346B-F42B-78B9-3F9F1B0FF396}"/>
              </a:ext>
            </a:extLst>
          </p:cNvPr>
          <p:cNvSpPr>
            <a:spLocks noGrp="1"/>
          </p:cNvSpPr>
          <p:nvPr>
            <p:ph type="title" idx="4294967295"/>
          </p:nvPr>
        </p:nvSpPr>
        <p:spPr>
          <a:xfrm>
            <a:off x="660081" y="9479611"/>
            <a:ext cx="8281035" cy="2734390"/>
          </a:xfrm>
        </p:spPr>
        <p:txBody>
          <a:bodyPr>
            <a:noAutofit/>
          </a:bodyPr>
          <a:lstStyle/>
          <a:p>
            <a:pPr algn="ctr"/>
            <a:r>
              <a:rPr lang="pt-BR" sz="6400" dirty="0">
                <a:solidFill>
                  <a:schemeClr val="bg1"/>
                </a:solidFill>
                <a:latin typeface="Impact" panose="020B0806030902050204" pitchFamily="34" charset="0"/>
              </a:rPr>
              <a:t>CONFIGURANDO O AMBIENTE DE DESENVOLVIMENTO</a:t>
            </a:r>
            <a:endParaRPr lang="pt-BR" sz="6400" dirty="0"/>
          </a:p>
        </p:txBody>
      </p:sp>
      <p:sp>
        <p:nvSpPr>
          <p:cNvPr id="5" name="Retângulo 4">
            <a:extLst>
              <a:ext uri="{FF2B5EF4-FFF2-40B4-BE49-F238E27FC236}">
                <a16:creationId xmlns:a16="http://schemas.microsoft.com/office/drawing/2014/main" id="{0BD0F1B7-79FC-C006-91D2-D88B91D2EA56}"/>
              </a:ext>
              <a:ext uri="{C183D7F6-B498-43B3-948B-1728B52AA6E4}">
                <adec:decorative xmlns:adec="http://schemas.microsoft.com/office/drawing/2017/decorative" val="1"/>
              </a:ext>
            </a:extLst>
          </p:cNvPr>
          <p:cNvSpPr/>
          <p:nvPr/>
        </p:nvSpPr>
        <p:spPr>
          <a:xfrm>
            <a:off x="1215190" y="12228139"/>
            <a:ext cx="7170820" cy="123111"/>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Tree>
    <p:extLst>
      <p:ext uri="{BB962C8B-B14F-4D97-AF65-F5344CB8AC3E}">
        <p14:creationId xmlns:p14="http://schemas.microsoft.com/office/powerpoint/2010/main" val="3947243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85831831-152C-D24D-3E5C-5EBD737FB213}"/>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508901"/>
            <a:ext cx="7170820" cy="1323439"/>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CONFIGURANDO O AMBIENTE DE DESENVOLVIMENTO</a:t>
            </a:r>
          </a:p>
        </p:txBody>
      </p:sp>
      <p:sp>
        <p:nvSpPr>
          <p:cNvPr id="4" name="componente_texto">
            <a:extLst>
              <a:ext uri="{FF2B5EF4-FFF2-40B4-BE49-F238E27FC236}">
                <a16:creationId xmlns:a16="http://schemas.microsoft.com/office/drawing/2014/main" id="{0BBEBFE7-D4EA-F3C5-D9B0-00177DF2CC84}"/>
              </a:ext>
            </a:extLst>
          </p:cNvPr>
          <p:cNvSpPr txBox="1"/>
          <p:nvPr/>
        </p:nvSpPr>
        <p:spPr>
          <a:xfrm>
            <a:off x="1227221" y="2817947"/>
            <a:ext cx="7170820" cy="584775"/>
          </a:xfrm>
          <a:prstGeom prst="rect">
            <a:avLst/>
          </a:prstGeom>
          <a:noFill/>
        </p:spPr>
        <p:txBody>
          <a:bodyPr wrap="square" rtlCol="0">
            <a:spAutoFit/>
          </a:bodyPr>
          <a:lstStyle/>
          <a:p>
            <a:pPr lvl="0"/>
            <a:r>
              <a:rPr lang="pt-BR" sz="3200" b="1" dirty="0">
                <a:solidFill>
                  <a:prstClr val="black"/>
                </a:solidFill>
                <a:latin typeface="Calibri Light" panose="020F0302020204030204"/>
              </a:rPr>
              <a:t>INSTALANDO O ANDROID STUDIO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3552190"/>
            <a:ext cx="7170820" cy="6740307"/>
          </a:xfrm>
          <a:prstGeom prst="rect">
            <a:avLst/>
          </a:prstGeom>
          <a:noFill/>
        </p:spPr>
        <p:txBody>
          <a:bodyPr wrap="square" rtlCol="0">
            <a:spAutoFit/>
          </a:bodyPr>
          <a:lstStyle/>
          <a:p>
            <a:pPr algn="just"/>
            <a:r>
              <a:rPr lang="pt-BR" sz="2400" dirty="0"/>
              <a:t>Antes de começar, é necessário preparar o ambiente de desenvolvimento do seu aplicativo.</a:t>
            </a:r>
          </a:p>
          <a:p>
            <a:pPr algn="just"/>
            <a:endParaRPr lang="pt-BR" sz="2400" dirty="0"/>
          </a:p>
          <a:p>
            <a:pPr algn="just"/>
            <a:r>
              <a:rPr lang="pt-BR" sz="2400" b="1" dirty="0"/>
              <a:t>O que é o Android Studio?</a:t>
            </a:r>
          </a:p>
          <a:p>
            <a:pPr algn="just"/>
            <a:endParaRPr lang="pt-BR" sz="2400" dirty="0"/>
          </a:p>
          <a:p>
            <a:pPr algn="just"/>
            <a:r>
              <a:rPr lang="pt-BR" sz="2400" b="1" dirty="0"/>
              <a:t>Android Studio </a:t>
            </a:r>
            <a:r>
              <a:rPr lang="pt-BR" sz="2400" dirty="0"/>
              <a:t>é um programa gratuito que possui todas as ferramentas necessárias para criar aplicativos Android. Nele, você é capaz de desenhar o visual, implementar suas funcionalidades e testar o funcionamento do seu aplicativo.</a:t>
            </a:r>
          </a:p>
          <a:p>
            <a:pPr algn="just"/>
            <a:endParaRPr lang="pt-BR" sz="2400" dirty="0"/>
          </a:p>
          <a:p>
            <a:pPr algn="just"/>
            <a:r>
              <a:rPr lang="pt-BR" sz="2400" b="1" dirty="0"/>
              <a:t>Passos para instalar o Android Studio:</a:t>
            </a:r>
          </a:p>
          <a:p>
            <a:pPr algn="just"/>
            <a:endParaRPr lang="pt-BR" sz="2400" b="1" dirty="0"/>
          </a:p>
          <a:p>
            <a:pPr marL="457200" indent="-457200" algn="just">
              <a:buFont typeface="+mj-lt"/>
              <a:buAutoNum type="arabicPeriod"/>
            </a:pPr>
            <a:r>
              <a:rPr lang="pt-BR" sz="2400" dirty="0"/>
              <a:t>Acesse o site oficial: </a:t>
            </a:r>
            <a:r>
              <a:rPr lang="pt-BR" sz="2400" i="0" u="none" strike="noStrike" dirty="0">
                <a:effectLst/>
                <a:hlinkClick r:id="rId2"/>
              </a:rPr>
              <a:t>developer.android.com/studio</a:t>
            </a:r>
            <a:r>
              <a:rPr lang="pt-BR" sz="2400" i="0" u="none" strike="noStrike" dirty="0">
                <a:effectLst/>
              </a:rPr>
              <a:t>.</a:t>
            </a:r>
          </a:p>
          <a:p>
            <a:pPr marL="457200" indent="-457200" algn="just">
              <a:buFont typeface="+mj-lt"/>
              <a:buAutoNum type="arabicPeriod"/>
            </a:pPr>
            <a:r>
              <a:rPr lang="pt-BR" sz="2400" dirty="0"/>
              <a:t>Baixe o instalador para seu sistema operacional (Windows, macOS ou Linux).</a:t>
            </a:r>
          </a:p>
          <a:p>
            <a:pPr marL="457200" indent="-457200" algn="just">
              <a:buFont typeface="+mj-lt"/>
              <a:buAutoNum type="arabicPeriod"/>
            </a:pPr>
            <a:r>
              <a:rPr lang="pt-BR" sz="2400" dirty="0"/>
              <a:t>Execute o instalador e siga as instruções dele para concluir a instalação.</a:t>
            </a:r>
          </a:p>
        </p:txBody>
      </p:sp>
      <p:sp>
        <p:nvSpPr>
          <p:cNvPr id="8" name="Espaço Reservado para Rodapé 7">
            <a:extLst>
              <a:ext uri="{FF2B5EF4-FFF2-40B4-BE49-F238E27FC236}">
                <a16:creationId xmlns:a16="http://schemas.microsoft.com/office/drawing/2014/main" id="{2FE44A6E-262E-FEE3-88E5-7733C6057AAF}"/>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9" name="Espaço Reservado para Número de Slide 8">
            <a:extLst>
              <a:ext uri="{FF2B5EF4-FFF2-40B4-BE49-F238E27FC236}">
                <a16:creationId xmlns:a16="http://schemas.microsoft.com/office/drawing/2014/main" id="{CB74EA20-C375-D716-BE02-5CFAE6B9D6EF}"/>
              </a:ext>
            </a:extLst>
          </p:cNvPr>
          <p:cNvSpPr>
            <a:spLocks noGrp="1"/>
          </p:cNvSpPr>
          <p:nvPr>
            <p:ph type="sldNum" sz="quarter" idx="12"/>
          </p:nvPr>
        </p:nvSpPr>
        <p:spPr/>
        <p:txBody>
          <a:bodyPr/>
          <a:lstStyle/>
          <a:p>
            <a:fld id="{C7304A55-5384-4D5C-8C5E-5FC4CD2714B2}" type="slidenum">
              <a:rPr lang="pt-BR" smtClean="0"/>
              <a:t>6</a:t>
            </a:fld>
            <a:endParaRPr lang="pt-BR" dirty="0"/>
          </a:p>
        </p:txBody>
      </p:sp>
    </p:spTree>
    <p:extLst>
      <p:ext uri="{BB962C8B-B14F-4D97-AF65-F5344CB8AC3E}">
        <p14:creationId xmlns:p14="http://schemas.microsoft.com/office/powerpoint/2010/main" val="254521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5CA01F0F-E68D-7133-3D3B-8006D27E7F20}"/>
              </a:ext>
              <a:ext uri="{C183D7F6-B498-43B3-948B-1728B52AA6E4}">
                <adec:decorative xmlns:adec="http://schemas.microsoft.com/office/drawing/2017/decorative" val="1"/>
              </a:ext>
            </a:extLst>
          </p:cNvPr>
          <p:cNvSpPr/>
          <p:nvPr/>
        </p:nvSpPr>
        <p:spPr>
          <a:xfrm>
            <a:off x="0" y="0"/>
            <a:ext cx="9601200" cy="13499432"/>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4" name="componente_titulo">
            <a:extLst>
              <a:ext uri="{FF2B5EF4-FFF2-40B4-BE49-F238E27FC236}">
                <a16:creationId xmlns:a16="http://schemas.microsoft.com/office/drawing/2014/main" id="{090B05DA-D027-E701-5F90-A7B9C3AD1848}"/>
              </a:ext>
            </a:extLst>
          </p:cNvPr>
          <p:cNvSpPr txBox="1"/>
          <p:nvPr/>
        </p:nvSpPr>
        <p:spPr>
          <a:xfrm>
            <a:off x="4104327" y="9771482"/>
            <a:ext cx="1392543" cy="1446550"/>
          </a:xfrm>
          <a:prstGeom prst="rect">
            <a:avLst/>
          </a:prstGeom>
          <a:noFill/>
          <a:ln>
            <a:solidFill>
              <a:schemeClr val="tx1"/>
            </a:solidFill>
          </a:ln>
        </p:spPr>
        <p:txBody>
          <a:bodyPr wrap="square" rtlCol="0">
            <a:spAutoFit/>
          </a:bodyPr>
          <a:lstStyle/>
          <a:p>
            <a:r>
              <a:rPr lang="pt-BR" sz="8800" dirty="0">
                <a:ln>
                  <a:solidFill>
                    <a:schemeClr val="bg1"/>
                  </a:solidFill>
                </a:ln>
                <a:noFill/>
                <a:latin typeface="Impact" panose="020B0806030902050204" pitchFamily="34" charset="0"/>
              </a:rPr>
              <a:t>02</a:t>
            </a:r>
          </a:p>
        </p:txBody>
      </p:sp>
      <p:sp>
        <p:nvSpPr>
          <p:cNvPr id="5" name="Retângulo 4">
            <a:extLst>
              <a:ext uri="{FF2B5EF4-FFF2-40B4-BE49-F238E27FC236}">
                <a16:creationId xmlns:a16="http://schemas.microsoft.com/office/drawing/2014/main" id="{0BD0F1B7-79FC-C006-91D2-D88B91D2EA56}"/>
              </a:ext>
              <a:ext uri="{C183D7F6-B498-43B3-948B-1728B52AA6E4}">
                <adec:decorative xmlns:adec="http://schemas.microsoft.com/office/drawing/2017/decorative" val="1"/>
              </a:ext>
            </a:extLst>
          </p:cNvPr>
          <p:cNvSpPr/>
          <p:nvPr/>
        </p:nvSpPr>
        <p:spPr>
          <a:xfrm>
            <a:off x="1215190" y="12228139"/>
            <a:ext cx="7170820" cy="123111"/>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8" name="Título 7">
            <a:extLst>
              <a:ext uri="{FF2B5EF4-FFF2-40B4-BE49-F238E27FC236}">
                <a16:creationId xmlns:a16="http://schemas.microsoft.com/office/drawing/2014/main" id="{89F7AB23-C6A1-441D-7A31-D5F0ADD138FC}"/>
              </a:ext>
            </a:extLst>
          </p:cNvPr>
          <p:cNvSpPr>
            <a:spLocks noGrp="1"/>
          </p:cNvSpPr>
          <p:nvPr>
            <p:ph type="title" idx="4294967295"/>
          </p:nvPr>
        </p:nvSpPr>
        <p:spPr>
          <a:xfrm>
            <a:off x="1781094" y="11218032"/>
            <a:ext cx="6039010" cy="986971"/>
          </a:xfrm>
        </p:spPr>
        <p:txBody>
          <a:bodyPr>
            <a:normAutofit fontScale="90000"/>
          </a:bodyPr>
          <a:lstStyle/>
          <a:p>
            <a:pPr lvl="0" algn="ctr" defTabSz="457200">
              <a:lnSpc>
                <a:spcPct val="100000"/>
              </a:lnSpc>
              <a:spcBef>
                <a:spcPts val="0"/>
              </a:spcBef>
            </a:pPr>
            <a:r>
              <a:rPr lang="pt-BR" sz="6400" dirty="0">
                <a:solidFill>
                  <a:prstClr val="white"/>
                </a:solidFill>
                <a:latin typeface="Impact" panose="020B0806030902050204" pitchFamily="34" charset="0"/>
                <a:ea typeface="+mn-ea"/>
                <a:cs typeface="+mn-cs"/>
              </a:rPr>
              <a:t>CRIANDO O PROJETO</a:t>
            </a:r>
            <a:endParaRPr lang="pt-BR" dirty="0"/>
          </a:p>
        </p:txBody>
      </p:sp>
    </p:spTree>
    <p:extLst>
      <p:ext uri="{BB962C8B-B14F-4D97-AF65-F5344CB8AC3E}">
        <p14:creationId xmlns:p14="http://schemas.microsoft.com/office/powerpoint/2010/main" val="25200912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tângulo 15">
            <a:extLst>
              <a:ext uri="{FF2B5EF4-FFF2-40B4-BE49-F238E27FC236}">
                <a16:creationId xmlns:a16="http://schemas.microsoft.com/office/drawing/2014/main" id="{7EAE7479-8668-54AE-EF3D-8C59375CA007}"/>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35431"/>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O PROJETO</a:t>
            </a:r>
          </a:p>
        </p:txBody>
      </p:sp>
      <p:sp>
        <p:nvSpPr>
          <p:cNvPr id="4" name="componente_texto">
            <a:extLst>
              <a:ext uri="{FF2B5EF4-FFF2-40B4-BE49-F238E27FC236}">
                <a16:creationId xmlns:a16="http://schemas.microsoft.com/office/drawing/2014/main" id="{0BBEBFE7-D4EA-F3C5-D9B0-00177DF2CC84}"/>
              </a:ext>
            </a:extLst>
          </p:cNvPr>
          <p:cNvSpPr txBox="1"/>
          <p:nvPr/>
        </p:nvSpPr>
        <p:spPr>
          <a:xfrm>
            <a:off x="1227221" y="2818183"/>
            <a:ext cx="7679712" cy="584775"/>
          </a:xfrm>
          <a:prstGeom prst="rect">
            <a:avLst/>
          </a:prstGeom>
          <a:noFill/>
        </p:spPr>
        <p:txBody>
          <a:bodyPr wrap="square" rtlCol="0">
            <a:spAutoFit/>
          </a:bodyPr>
          <a:lstStyle/>
          <a:p>
            <a:r>
              <a:rPr lang="pt-BR" sz="3200" b="1" dirty="0">
                <a:latin typeface="+mj-lt"/>
              </a:rPr>
              <a:t>CRIANDO O PROJETO NO ANDROID STUDIO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3524566"/>
            <a:ext cx="7170820" cy="1569660"/>
          </a:xfrm>
          <a:prstGeom prst="rect">
            <a:avLst/>
          </a:prstGeom>
          <a:noFill/>
        </p:spPr>
        <p:txBody>
          <a:bodyPr wrap="square" rtlCol="0">
            <a:spAutoFit/>
          </a:bodyPr>
          <a:lstStyle/>
          <a:p>
            <a:pPr algn="just"/>
            <a:r>
              <a:rPr lang="pt-BR" sz="2400" b="1" dirty="0"/>
              <a:t>Passos para criar um projeto:</a:t>
            </a:r>
          </a:p>
          <a:p>
            <a:pPr algn="just"/>
            <a:endParaRPr lang="pt-BR" sz="2400" b="1" dirty="0"/>
          </a:p>
          <a:p>
            <a:pPr marL="457200" indent="-457200" algn="just">
              <a:buFont typeface="+mj-lt"/>
              <a:buAutoNum type="arabicPeriod"/>
            </a:pPr>
            <a:r>
              <a:rPr lang="pt-BR" sz="2400" dirty="0"/>
              <a:t>Abra o Android Studio e clique no botão </a:t>
            </a:r>
            <a:r>
              <a:rPr lang="pt-BR" sz="2400" b="1" dirty="0"/>
              <a:t>New Project</a:t>
            </a:r>
            <a:r>
              <a:rPr lang="pt-BR" sz="2400" dirty="0"/>
              <a:t>. </a:t>
            </a:r>
          </a:p>
        </p:txBody>
      </p:sp>
      <p:pic>
        <p:nvPicPr>
          <p:cNvPr id="12" name="Imagem 11" descr="Captura de tela da interface inicial do Android Studio, com o botão &quot;New Project&quot; sublinhado em vermelho.">
            <a:extLst>
              <a:ext uri="{FF2B5EF4-FFF2-40B4-BE49-F238E27FC236}">
                <a16:creationId xmlns:a16="http://schemas.microsoft.com/office/drawing/2014/main" id="{8618E80E-205A-60F4-4880-539F14EE02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2241" y="5094226"/>
            <a:ext cx="6209672" cy="5059732"/>
          </a:xfrm>
          <a:prstGeom prst="rect">
            <a:avLst/>
          </a:prstGeom>
        </p:spPr>
      </p:pic>
      <p:sp>
        <p:nvSpPr>
          <p:cNvPr id="5" name="CaixaDeTexto 4">
            <a:extLst>
              <a:ext uri="{FF2B5EF4-FFF2-40B4-BE49-F238E27FC236}">
                <a16:creationId xmlns:a16="http://schemas.microsoft.com/office/drawing/2014/main" id="{12D20901-2C3E-40A9-29CF-6A6938B55D52}"/>
              </a:ext>
            </a:extLst>
          </p:cNvPr>
          <p:cNvSpPr txBox="1"/>
          <p:nvPr/>
        </p:nvSpPr>
        <p:spPr>
          <a:xfrm>
            <a:off x="1962241" y="10173921"/>
            <a:ext cx="6209672" cy="523220"/>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1: Interface inicial do Android Studio, com o botão “New Project” sublinhado em vermelho. Fonte: Captura de tela do Android Studio, 2024. </a:t>
            </a:r>
          </a:p>
        </p:txBody>
      </p:sp>
      <p:sp>
        <p:nvSpPr>
          <p:cNvPr id="17" name="Espaço Reservado para Rodapé 16">
            <a:extLst>
              <a:ext uri="{FF2B5EF4-FFF2-40B4-BE49-F238E27FC236}">
                <a16:creationId xmlns:a16="http://schemas.microsoft.com/office/drawing/2014/main" id="{94DDBD87-1F40-8138-262E-D47A01D24C7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8" name="Espaço Reservado para Número de Slide 17">
            <a:extLst>
              <a:ext uri="{FF2B5EF4-FFF2-40B4-BE49-F238E27FC236}">
                <a16:creationId xmlns:a16="http://schemas.microsoft.com/office/drawing/2014/main" id="{9A3376B5-4C3F-9619-5191-154F32D0E6A0}"/>
              </a:ext>
            </a:extLst>
          </p:cNvPr>
          <p:cNvSpPr>
            <a:spLocks noGrp="1"/>
          </p:cNvSpPr>
          <p:nvPr>
            <p:ph type="sldNum" sz="quarter" idx="12"/>
          </p:nvPr>
        </p:nvSpPr>
        <p:spPr/>
        <p:txBody>
          <a:bodyPr/>
          <a:lstStyle/>
          <a:p>
            <a:fld id="{C7304A55-5384-4D5C-8C5E-5FC4CD2714B2}" type="slidenum">
              <a:rPr lang="pt-BR" smtClean="0"/>
              <a:t>8</a:t>
            </a:fld>
            <a:endParaRPr lang="pt-BR" dirty="0"/>
          </a:p>
        </p:txBody>
      </p:sp>
    </p:spTree>
    <p:extLst>
      <p:ext uri="{BB962C8B-B14F-4D97-AF65-F5344CB8AC3E}">
        <p14:creationId xmlns:p14="http://schemas.microsoft.com/office/powerpoint/2010/main" val="1298385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a:extLst>
              <a:ext uri="{FF2B5EF4-FFF2-40B4-BE49-F238E27FC236}">
                <a16:creationId xmlns:a16="http://schemas.microsoft.com/office/drawing/2014/main" id="{8E17519F-33D9-7E15-32BA-A819C3FDB39D}"/>
              </a:ext>
              <a:ext uri="{C183D7F6-B498-43B3-948B-1728B52AA6E4}">
                <adec:decorative xmlns:adec="http://schemas.microsoft.com/office/drawing/2017/decorative" val="1"/>
              </a:ext>
            </a:extLst>
          </p:cNvPr>
          <p:cNvSpPr/>
          <p:nvPr/>
        </p:nvSpPr>
        <p:spPr>
          <a:xfrm>
            <a:off x="1063936" y="1"/>
            <a:ext cx="130628" cy="1655308"/>
          </a:xfrm>
          <a:prstGeom prst="rect">
            <a:avLst/>
          </a:prstGeom>
          <a:gradFill flip="none" rotWithShape="1">
            <a:gsLst>
              <a:gs pos="0">
                <a:srgbClr val="1F5B20">
                  <a:lumMod val="96000"/>
                  <a:lumOff val="4000"/>
                </a:srgbClr>
              </a:gs>
              <a:gs pos="35000">
                <a:srgbClr val="259325"/>
              </a:gs>
              <a:gs pos="73000">
                <a:srgbClr val="25B41E"/>
              </a:gs>
              <a:gs pos="100000">
                <a:srgbClr val="13BF34"/>
              </a:gs>
            </a:gsLst>
            <a:lin ang="135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3" name="componente_titulo">
            <a:extLst>
              <a:ext uri="{FF2B5EF4-FFF2-40B4-BE49-F238E27FC236}">
                <a16:creationId xmlns:a16="http://schemas.microsoft.com/office/drawing/2014/main" id="{C91678BD-094B-1E6F-F9FF-CE6C7724D6F7}"/>
              </a:ext>
            </a:extLst>
          </p:cNvPr>
          <p:cNvSpPr txBox="1">
            <a:spLocks noGrp="1"/>
          </p:cNvSpPr>
          <p:nvPr>
            <p:ph type="title" idx="4294967295"/>
          </p:nvPr>
        </p:nvSpPr>
        <p:spPr>
          <a:xfrm>
            <a:off x="1227221" y="1135431"/>
            <a:ext cx="7170820" cy="707886"/>
          </a:xfrm>
          <a:prstGeom prst="rect">
            <a:avLst/>
          </a:prstGeo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pt-BR" sz="4000" b="0" i="0" u="none" strike="noStrike" kern="1200" cap="none" spc="0" normalizeH="0" baseline="0" noProof="0" dirty="0">
                <a:ln>
                  <a:noFill/>
                </a:ln>
                <a:solidFill>
                  <a:schemeClr val="tx1"/>
                </a:solidFill>
                <a:effectLst/>
                <a:uLnTx/>
                <a:uFillTx/>
                <a:latin typeface="Impact" panose="020B0806030902050204" pitchFamily="34" charset="0"/>
                <a:ea typeface="+mn-ea"/>
                <a:cs typeface="+mn-cs"/>
              </a:rPr>
              <a:t>CRIANDO O PROJETO</a:t>
            </a:r>
          </a:p>
        </p:txBody>
      </p:sp>
      <p:sp>
        <p:nvSpPr>
          <p:cNvPr id="2" name="componente_texto">
            <a:extLst>
              <a:ext uri="{FF2B5EF4-FFF2-40B4-BE49-F238E27FC236}">
                <a16:creationId xmlns:a16="http://schemas.microsoft.com/office/drawing/2014/main" id="{8204795C-C77B-85D0-77B8-1704EF1C0118}"/>
              </a:ext>
            </a:extLst>
          </p:cNvPr>
          <p:cNvSpPr txBox="1"/>
          <p:nvPr/>
        </p:nvSpPr>
        <p:spPr>
          <a:xfrm>
            <a:off x="1227221" y="2814469"/>
            <a:ext cx="7170820" cy="461665"/>
          </a:xfrm>
          <a:prstGeom prst="rect">
            <a:avLst/>
          </a:prstGeom>
          <a:noFill/>
        </p:spPr>
        <p:txBody>
          <a:bodyPr wrap="square" rtlCol="0">
            <a:spAutoFit/>
          </a:bodyPr>
          <a:lstStyle/>
          <a:p>
            <a:pPr marL="457200" indent="-457200" algn="just">
              <a:buFont typeface="+mj-lt"/>
              <a:buAutoNum type="arabicPeriod" startAt="2"/>
            </a:pPr>
            <a:r>
              <a:rPr lang="pt-BR" sz="2400" dirty="0"/>
              <a:t>Clique em </a:t>
            </a:r>
            <a:r>
              <a:rPr lang="pt-BR" sz="2400" b="1" dirty="0"/>
              <a:t>Empty Views Activity</a:t>
            </a:r>
            <a:r>
              <a:rPr lang="pt-BR" sz="2400" dirty="0"/>
              <a:t>, e depois em </a:t>
            </a:r>
            <a:r>
              <a:rPr lang="pt-BR" sz="2400" b="1" dirty="0"/>
              <a:t>Next</a:t>
            </a:r>
            <a:r>
              <a:rPr lang="pt-BR" sz="2400" dirty="0"/>
              <a:t>.</a:t>
            </a:r>
          </a:p>
        </p:txBody>
      </p:sp>
      <p:pic>
        <p:nvPicPr>
          <p:cNvPr id="13" name="Imagem 12" descr="Captura de tela da interface de New Project do Android Studio, com a opção “Empty Views Activity” e o botão “Next” sublinhados em vermelho.">
            <a:extLst>
              <a:ext uri="{FF2B5EF4-FFF2-40B4-BE49-F238E27FC236}">
                <a16:creationId xmlns:a16="http://schemas.microsoft.com/office/drawing/2014/main" id="{95862230-7F48-6F86-A134-A9A6AAD7CC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1066" y="3276134"/>
            <a:ext cx="6379068" cy="4378913"/>
          </a:xfrm>
          <a:prstGeom prst="rect">
            <a:avLst/>
          </a:prstGeom>
        </p:spPr>
      </p:pic>
      <p:sp>
        <p:nvSpPr>
          <p:cNvPr id="15" name="Espaço Reservado para Rodapé 14">
            <a:extLst>
              <a:ext uri="{FF2B5EF4-FFF2-40B4-BE49-F238E27FC236}">
                <a16:creationId xmlns:a16="http://schemas.microsoft.com/office/drawing/2014/main" id="{47970CD3-7881-B7C3-21A6-8AAD65ED43BE}"/>
              </a:ext>
            </a:extLst>
          </p:cNvPr>
          <p:cNvSpPr>
            <a:spLocks noGrp="1"/>
          </p:cNvSpPr>
          <p:nvPr>
            <p:ph type="ftr" sz="quarter" idx="11"/>
          </p:nvPr>
        </p:nvSpPr>
        <p:spPr/>
        <p:txBody>
          <a:bodyPr/>
          <a:lstStyle/>
          <a:p>
            <a:r>
              <a:rPr lang="pt-BR"/>
              <a:t>Android para Todes - Guia Inclusivo para a Criação do Seu Primeiro Aplicativo</a:t>
            </a:r>
            <a:endParaRPr lang="pt-BR" dirty="0"/>
          </a:p>
        </p:txBody>
      </p:sp>
      <p:sp>
        <p:nvSpPr>
          <p:cNvPr id="16" name="Espaço Reservado para Número de Slide 15">
            <a:extLst>
              <a:ext uri="{FF2B5EF4-FFF2-40B4-BE49-F238E27FC236}">
                <a16:creationId xmlns:a16="http://schemas.microsoft.com/office/drawing/2014/main" id="{B430D854-D304-D455-F1C2-8E6B43A7443E}"/>
              </a:ext>
            </a:extLst>
          </p:cNvPr>
          <p:cNvSpPr>
            <a:spLocks noGrp="1"/>
          </p:cNvSpPr>
          <p:nvPr>
            <p:ph type="sldNum" sz="quarter" idx="12"/>
          </p:nvPr>
        </p:nvSpPr>
        <p:spPr/>
        <p:txBody>
          <a:bodyPr/>
          <a:lstStyle/>
          <a:p>
            <a:fld id="{C7304A55-5384-4D5C-8C5E-5FC4CD2714B2}" type="slidenum">
              <a:rPr lang="pt-BR" smtClean="0"/>
              <a:t>9</a:t>
            </a:fld>
            <a:endParaRPr lang="pt-BR" dirty="0"/>
          </a:p>
        </p:txBody>
      </p:sp>
      <p:sp>
        <p:nvSpPr>
          <p:cNvPr id="4" name="CaixaDeTexto 3">
            <a:extLst>
              <a:ext uri="{FF2B5EF4-FFF2-40B4-BE49-F238E27FC236}">
                <a16:creationId xmlns:a16="http://schemas.microsoft.com/office/drawing/2014/main" id="{872F7450-237C-02C1-7B4D-2978AFB4312E}"/>
              </a:ext>
            </a:extLst>
          </p:cNvPr>
          <p:cNvSpPr txBox="1"/>
          <p:nvPr/>
        </p:nvSpPr>
        <p:spPr>
          <a:xfrm>
            <a:off x="1611066" y="7655047"/>
            <a:ext cx="6355006" cy="738664"/>
          </a:xfrm>
          <a:prstGeom prst="rect">
            <a:avLst/>
          </a:prstGeom>
          <a:noFill/>
        </p:spPr>
        <p:txBody>
          <a:bodyPr wrap="square" rtlCol="0">
            <a:spAutoFit/>
          </a:bodyPr>
          <a:lstStyle/>
          <a:p>
            <a:pPr algn="just"/>
            <a:r>
              <a:rPr lang="pt-BR" sz="1400" dirty="0">
                <a:solidFill>
                  <a:schemeClr val="tx1">
                    <a:lumMod val="50000"/>
                    <a:lumOff val="50000"/>
                  </a:schemeClr>
                </a:solidFill>
                <a:latin typeface="+mj-lt"/>
              </a:rPr>
              <a:t>Figura 2: Interface de New Project do Android Studio, com a opção “Empty Views Activity” e o botão “Next” sublinhados em vermelho. Fonte: Captura de tela do Android Studio, 2024. </a:t>
            </a:r>
          </a:p>
        </p:txBody>
      </p:sp>
    </p:spTree>
    <p:extLst>
      <p:ext uri="{BB962C8B-B14F-4D97-AF65-F5344CB8AC3E}">
        <p14:creationId xmlns:p14="http://schemas.microsoft.com/office/powerpoint/2010/main" val="3642788341"/>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o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4000" dirty="0" smtClean="0">
            <a:latin typeface="Impact" panose="020B0806030902050204" pitchFamily="34" charset="0"/>
          </a:defRPr>
        </a:defPPr>
      </a:lstStyle>
    </a:txDef>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12215</TotalTime>
  <Words>2883</Words>
  <Application>Microsoft Office PowerPoint</Application>
  <PresentationFormat>Papel A3 (297 x 420 mm)</PresentationFormat>
  <Paragraphs>207</Paragraphs>
  <Slides>34</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34</vt:i4>
      </vt:variant>
    </vt:vector>
  </HeadingPairs>
  <TitlesOfParts>
    <vt:vector size="40" baseType="lpstr">
      <vt:lpstr>Arial</vt:lpstr>
      <vt:lpstr>Calibri</vt:lpstr>
      <vt:lpstr>Calibri Light</vt:lpstr>
      <vt:lpstr>Impact</vt:lpstr>
      <vt:lpstr>Wingdings</vt:lpstr>
      <vt:lpstr>Tema do Office</vt:lpstr>
      <vt:lpstr>ANDROID PARA TODES</vt:lpstr>
      <vt:lpstr>ANDROID PARA TODES</vt:lpstr>
      <vt:lpstr>SUMÁRIO</vt:lpstr>
      <vt:lpstr>INTRODUÇÃO</vt:lpstr>
      <vt:lpstr>CONFIGURANDO O AMBIENTE DE DESENVOLVIMENTO</vt:lpstr>
      <vt:lpstr>CONFIGURANDO O AMBIENTE DE DESENVOLVIMENTO</vt:lpstr>
      <vt:lpstr>CRIANDO O PROJETO</vt:lpstr>
      <vt:lpstr>CRIANDO O PROJETO</vt:lpstr>
      <vt:lpstr>CRIANDO O PROJETO</vt:lpstr>
      <vt:lpstr>CRIANDO O PROJETO</vt:lpstr>
      <vt:lpstr>CRIANDO A INTERFACE  DO USUÁRIO</vt:lpstr>
      <vt:lpstr>CRIANDO A INTERFACE DO USUÁRIO</vt:lpstr>
      <vt:lpstr>CRIANDO A INTERFACE DO USUÁRIO</vt:lpstr>
      <vt:lpstr>CRIANDO A INTERFACE DO USUÁRIO</vt:lpstr>
      <vt:lpstr>CRIANDO A INTERFACE DO USUÁRIO</vt:lpstr>
      <vt:lpstr>CRIANDO A INTERFACE DO USUÁRIO</vt:lpstr>
      <vt:lpstr>CRIANDO A INTERFACE DO USUÁRIO</vt:lpstr>
      <vt:lpstr>CRIANDO A LÓGICA DO APLICATIVO</vt:lpstr>
      <vt:lpstr>CRIANDO A LÓGICA DO APLICATIVO</vt:lpstr>
      <vt:lpstr>CRIANDO A LÓGICA DO APLICATIVO</vt:lpstr>
      <vt:lpstr>CRIANDO A LÓGICA DO APLICATIVO</vt:lpstr>
      <vt:lpstr>CRIANDO A LÓGICA DO APLICATIVO</vt:lpstr>
      <vt:lpstr>TESTANDO O APLICATIVO</vt:lpstr>
      <vt:lpstr>TESTANDO O APLICATIVO</vt:lpstr>
      <vt:lpstr>TESTANDO O APLICATIVO</vt:lpstr>
      <vt:lpstr>TESTANDO O APLICATIVO</vt:lpstr>
      <vt:lpstr>TESTANDO O APLICATIVO</vt:lpstr>
      <vt:lpstr>TESTANDO O APLICATIVO</vt:lpstr>
      <vt:lpstr>TESTANDO O APLICATIVO</vt:lpstr>
      <vt:lpstr>TESTANDO O APLICATIVO</vt:lpstr>
      <vt:lpstr>TESTANDO O APLICATIVO</vt:lpstr>
      <vt:lpstr>TESTANDO O APLICATIVO</vt:lpstr>
      <vt:lpstr>TESTANDO O APLICATIVO</vt:lpstr>
      <vt:lpstr>AGRADECIMENTOS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Paula Eduarda Justino Ribeiro</dc:creator>
  <cp:lastModifiedBy>Paula Eduarda Justino Ribeiro</cp:lastModifiedBy>
  <cp:revision>7</cp:revision>
  <dcterms:created xsi:type="dcterms:W3CDTF">2024-05-15T20:05:39Z</dcterms:created>
  <dcterms:modified xsi:type="dcterms:W3CDTF">2024-06-02T21:32:35Z</dcterms:modified>
</cp:coreProperties>
</file>

<file path=docProps/thumbnail.jpeg>
</file>